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75" r:id="rId5"/>
    <p:sldId id="260" r:id="rId6"/>
    <p:sldId id="261" r:id="rId7"/>
    <p:sldId id="263" r:id="rId8"/>
    <p:sldId id="262" r:id="rId9"/>
    <p:sldId id="264" r:id="rId10"/>
    <p:sldId id="265" r:id="rId11"/>
    <p:sldId id="266" r:id="rId12"/>
    <p:sldId id="273" r:id="rId13"/>
    <p:sldId id="277" r:id="rId14"/>
    <p:sldId id="267" r:id="rId15"/>
    <p:sldId id="272" r:id="rId16"/>
    <p:sldId id="268" r:id="rId17"/>
    <p:sldId id="269" r:id="rId18"/>
    <p:sldId id="276" r:id="rId19"/>
    <p:sldId id="270" r:id="rId20"/>
    <p:sldId id="271" r:id="rId21"/>
  </p:sldIdLst>
  <p:sldSz cx="18288000" cy="10287000"/>
  <p:notesSz cx="6858000" cy="9144000"/>
  <p:embeddedFontLst>
    <p:embeddedFont>
      <p:font typeface="ABeeZee" panose="020B0604020202020204" charset="0"/>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anva Sans" panose="020B0604020202020204" charset="0"/>
      <p:regular r:id="rId29"/>
    </p:embeddedFont>
    <p:embeddedFont>
      <p:font typeface="Canva Sans Bold" panose="020B0604020202020204" charset="0"/>
      <p:regular r:id="rId30"/>
    </p:embeddedFont>
    <p:embeddedFont>
      <p:font typeface="DM Sans Bold" panose="020B0604020202020204" charset="0"/>
      <p:regular r:id="rId31"/>
    </p:embeddedFont>
    <p:embeddedFont>
      <p:font typeface="Montserrat Ultra-Bold" panose="020B0604020202020204" charset="0"/>
      <p:regular r:id="rId32"/>
    </p:embeddedFont>
    <p:embeddedFont>
      <p:font typeface="Now Bold" panose="020B0604020202020204" charset="0"/>
      <p:regular r:id="rId33"/>
    </p:embeddedFont>
    <p:embeddedFont>
      <p:font typeface="Oswald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22" autoAdjust="0"/>
  </p:normalViewPr>
  <p:slideViewPr>
    <p:cSldViewPr>
      <p:cViewPr varScale="1">
        <p:scale>
          <a:sx n="37" d="100"/>
          <a:sy n="37" d="100"/>
        </p:scale>
        <p:origin x="107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1C7D-7203-17B1-34FA-987654FCC25C}"/>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A2549D30-5292-91E1-A34A-562591767B47}"/>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D9FAE6-F1B6-F20D-BB49-2B41D26B8872}"/>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a:extLst>
              <a:ext uri="{FF2B5EF4-FFF2-40B4-BE49-F238E27FC236}">
                <a16:creationId xmlns:a16="http://schemas.microsoft.com/office/drawing/2014/main" id="{58BD35E8-9971-95D9-6489-21CA26B44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44A44-7070-3501-C697-73082FE2BCC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890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BBFE-BED8-40CA-859C-649B36F15A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92838C-F7D6-6E4A-0D04-17CA5444DC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BDE084-04D3-B844-9A98-4F2DB8712A13}"/>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a:extLst>
              <a:ext uri="{FF2B5EF4-FFF2-40B4-BE49-F238E27FC236}">
                <a16:creationId xmlns:a16="http://schemas.microsoft.com/office/drawing/2014/main" id="{13F8FF13-0FD5-F7DF-F216-EFBF53A972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DDC0E-7157-3BFF-22BB-A18D4D0F631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8994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A3CAF-5DEB-7624-E954-38EE0B40029E}"/>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277912-BD2D-97B4-3EC5-317309CCB46B}"/>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8A3C0B-5897-9C6A-8462-9908678AEB4C}"/>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a:extLst>
              <a:ext uri="{FF2B5EF4-FFF2-40B4-BE49-F238E27FC236}">
                <a16:creationId xmlns:a16="http://schemas.microsoft.com/office/drawing/2014/main" id="{906B9FC3-952D-CA42-132F-BE2C4CF0E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C3A0D-5D86-56C4-D386-C562F6FAFA4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157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9045-71A5-6C05-FF44-F90FA89F04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918466-C1FF-F697-83FE-7B8512B0C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234561-9E9A-484F-687F-5ED2D439AE08}"/>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a:extLst>
              <a:ext uri="{FF2B5EF4-FFF2-40B4-BE49-F238E27FC236}">
                <a16:creationId xmlns:a16="http://schemas.microsoft.com/office/drawing/2014/main" id="{C21B423A-2948-BAF8-1687-1F33B7011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3D814-7EB3-76F8-2733-E2962F94E52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2904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1E7F-EEEA-262F-B466-32FD34B09700}"/>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42E1C-ADF0-CB0F-8A21-F877549B3B84}"/>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71518D-76EF-9828-4726-91BA5B663A7C}"/>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a:extLst>
              <a:ext uri="{FF2B5EF4-FFF2-40B4-BE49-F238E27FC236}">
                <a16:creationId xmlns:a16="http://schemas.microsoft.com/office/drawing/2014/main" id="{9369B6C0-6F37-4884-606E-5BC06C436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8B871-7F78-44F3-68EB-F7C0AC0F25A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8823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A025-887F-2FE0-363F-73843761E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B104D8-504E-AFAB-44A7-9C888A73DDCB}"/>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04E93A-1F56-FC6B-2C2A-F09D5E665D7B}"/>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A2F666-0650-4DE9-F743-637D44114A5F}"/>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a:extLst>
              <a:ext uri="{FF2B5EF4-FFF2-40B4-BE49-F238E27FC236}">
                <a16:creationId xmlns:a16="http://schemas.microsoft.com/office/drawing/2014/main" id="{1BD262C1-76A9-C5BB-6FBA-238BE6D5D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D24CA-3465-005D-6392-5C0685C2082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2220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EBE9-8106-16AD-B80F-28562511B193}"/>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94278C-270F-5F40-22FF-B6BD17BD080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FC3FDC7F-BD14-4C34-437D-FF925BC16535}"/>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0153E1-96CE-840C-6B0E-6704D08AD6B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568FD-BD70-737B-DABB-7824E81394DC}"/>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814CBD-98AD-A5D9-EB91-E332154CA831}"/>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a:extLst>
              <a:ext uri="{FF2B5EF4-FFF2-40B4-BE49-F238E27FC236}">
                <a16:creationId xmlns:a16="http://schemas.microsoft.com/office/drawing/2014/main" id="{198F52F6-F28A-58F1-7F0B-A9024F5396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C5D61-DF7A-0F2D-5D9B-2F0D60EAED5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416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81A3-C0A4-FF17-7A48-F0B481751A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56475B-9AED-37CC-49FB-F4AAD0E5830E}"/>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a:extLst>
              <a:ext uri="{FF2B5EF4-FFF2-40B4-BE49-F238E27FC236}">
                <a16:creationId xmlns:a16="http://schemas.microsoft.com/office/drawing/2014/main" id="{B373FF0A-45BB-A979-0490-B6C6E606D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3FACA-8290-FE4B-412D-A2EC1E05C5A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6033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DF6CB-689C-549E-781C-C0993A0F8C9D}"/>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a:extLst>
              <a:ext uri="{FF2B5EF4-FFF2-40B4-BE49-F238E27FC236}">
                <a16:creationId xmlns:a16="http://schemas.microsoft.com/office/drawing/2014/main" id="{45455308-240A-8D5A-E194-FB919AEEC8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8483B4-6795-3192-EC22-729DEBCAA3A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54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5B0F-C2D6-3ECB-EC04-7293D6E8CD0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CA3701-57CC-8742-78A9-189D91758832}"/>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A24DBF-80E1-B2A8-5871-BB43DC1AF3C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E6D1C5E-87B0-B487-E5C8-40CEA3CD4927}"/>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a:extLst>
              <a:ext uri="{FF2B5EF4-FFF2-40B4-BE49-F238E27FC236}">
                <a16:creationId xmlns:a16="http://schemas.microsoft.com/office/drawing/2014/main" id="{00146B7D-585D-F9F5-5BDC-74A51E880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8D76C-87B3-FF94-371E-E2090F3F9E8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310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39AD-63E2-8F1B-6E72-655B24E8DB8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527CF6-21C4-6E09-A618-B3112C9D1F30}"/>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93585628-CC0A-2572-3486-B21C91E8F79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A516477-8E6D-8093-8D91-0AE17EF5AD85}"/>
              </a:ext>
            </a:extLst>
          </p:cNvPr>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a:extLst>
              <a:ext uri="{FF2B5EF4-FFF2-40B4-BE49-F238E27FC236}">
                <a16:creationId xmlns:a16="http://schemas.microsoft.com/office/drawing/2014/main" id="{1C65A412-8D9C-9F4C-494B-C7522FEDE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BFC4B-9A4C-D22D-C92E-A02B6D75807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036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A6CC28-5837-AD9F-EC51-C9AAE052EBD6}"/>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21B1B4-36E7-4220-9E5E-65E7687D98A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EF5798-BE62-95DD-4CC0-0041BE9019BA}"/>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a:extLst>
              <a:ext uri="{FF2B5EF4-FFF2-40B4-BE49-F238E27FC236}">
                <a16:creationId xmlns:a16="http://schemas.microsoft.com/office/drawing/2014/main" id="{A86E2C3C-E511-A8E7-DF1F-95B694473A1C}"/>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313D10-7BFD-FD5B-0C38-744CBFB78C15}"/>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98923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robocraze.com/" TargetMode="External"/><Relationship Id="rId5" Type="http://schemas.openxmlformats.org/officeDocument/2006/relationships/hyperlink" Target="https://circuitdigest.com/microcontroller-projects/arduino-fire-fighting-robot-code" TargetMode="External"/><Relationship Id="rId4" Type="http://schemas.openxmlformats.org/officeDocument/2006/relationships/hyperlink" Target="https://projecthub.arduino.cc/samanfern/bluetooth-controlled-car-c71cd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573748" y="3625154"/>
            <a:ext cx="10959085" cy="3454297"/>
          </a:xfrm>
          <a:prstGeom prst="rect">
            <a:avLst/>
          </a:prstGeom>
        </p:spPr>
        <p:txBody>
          <a:bodyPr lIns="0" tIns="0" rIns="0" bIns="0" rtlCol="0" anchor="t">
            <a:spAutoFit/>
          </a:bodyPr>
          <a:lstStyle/>
          <a:p>
            <a:pPr>
              <a:lnSpc>
                <a:spcPts val="13568"/>
              </a:lnSpc>
            </a:pPr>
            <a:r>
              <a:rPr lang="en-US" sz="11306" dirty="0">
                <a:solidFill>
                  <a:srgbClr val="FFFBFB"/>
                </a:solidFill>
                <a:latin typeface="Now Bold"/>
              </a:rPr>
              <a:t>AUTOMATIC FIRE TRUCK</a:t>
            </a:r>
          </a:p>
        </p:txBody>
      </p:sp>
      <p:sp>
        <p:nvSpPr>
          <p:cNvPr id="10" name="TextBox 10"/>
          <p:cNvSpPr txBox="1"/>
          <p:nvPr/>
        </p:nvSpPr>
        <p:spPr>
          <a:xfrm>
            <a:off x="1028700" y="312728"/>
            <a:ext cx="2030611" cy="701675"/>
          </a:xfrm>
          <a:prstGeom prst="rect">
            <a:avLst/>
          </a:prstGeom>
        </p:spPr>
        <p:txBody>
          <a:bodyPr lIns="0" tIns="0" rIns="0" bIns="0" rtlCol="0" anchor="t">
            <a:spAutoFit/>
          </a:bodyPr>
          <a:lstStyle/>
          <a:p>
            <a:pPr algn="ctr">
              <a:lnSpc>
                <a:spcPts val="5519"/>
              </a:lnSpc>
              <a:spcBef>
                <a:spcPct val="0"/>
              </a:spcBef>
            </a:pPr>
            <a:r>
              <a:rPr lang="en-US" sz="4599">
                <a:solidFill>
                  <a:srgbClr val="FFFBFB"/>
                </a:solidFill>
                <a:latin typeface="Now Bold"/>
              </a:rPr>
              <a:t>ME395</a:t>
            </a:r>
          </a:p>
        </p:txBody>
      </p:sp>
      <p:pic>
        <p:nvPicPr>
          <p:cNvPr id="12" name="Picture 11">
            <a:extLst>
              <a:ext uri="{FF2B5EF4-FFF2-40B4-BE49-F238E27FC236}">
                <a16:creationId xmlns:a16="http://schemas.microsoft.com/office/drawing/2014/main" id="{E630AE80-CE08-1762-8B3A-F61166B93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5491" y="1866900"/>
            <a:ext cx="5801309" cy="6705600"/>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13163">
            <a:off x="12716486" y="-268439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85878" y="453230"/>
            <a:ext cx="6043812" cy="5611202"/>
          </a:xfrm>
          <a:custGeom>
            <a:avLst/>
            <a:gdLst/>
            <a:ahLst/>
            <a:cxnLst/>
            <a:rect l="l" t="t" r="r" b="b"/>
            <a:pathLst>
              <a:path w="6043812" h="5611202">
                <a:moveTo>
                  <a:pt x="0" y="0"/>
                </a:moveTo>
                <a:lnTo>
                  <a:pt x="6043812" y="0"/>
                </a:lnTo>
                <a:lnTo>
                  <a:pt x="6043812" y="5611202"/>
                </a:lnTo>
                <a:lnTo>
                  <a:pt x="0" y="5611202"/>
                </a:lnTo>
                <a:lnTo>
                  <a:pt x="0" y="0"/>
                </a:lnTo>
                <a:close/>
              </a:path>
            </a:pathLst>
          </a:custGeom>
          <a:blipFill>
            <a:blip r:embed="rId4"/>
            <a:stretch>
              <a:fillRect/>
            </a:stretch>
          </a:blipFill>
        </p:spPr>
      </p:sp>
      <p:sp>
        <p:nvSpPr>
          <p:cNvPr id="5" name="TextBox 5"/>
          <p:cNvSpPr txBox="1"/>
          <p:nvPr/>
        </p:nvSpPr>
        <p:spPr>
          <a:xfrm>
            <a:off x="-629357" y="3116912"/>
            <a:ext cx="2923474" cy="1064514"/>
          </a:xfrm>
          <a:prstGeom prst="rect">
            <a:avLst/>
          </a:prstGeom>
        </p:spPr>
        <p:txBody>
          <a:bodyPr lIns="0" tIns="0" rIns="0" bIns="0" rtlCol="0" anchor="t">
            <a:spAutoFit/>
          </a:bodyPr>
          <a:lstStyle/>
          <a:p>
            <a:pPr algn="ctr">
              <a:lnSpc>
                <a:spcPts val="8208"/>
              </a:lnSpc>
            </a:pPr>
            <a:r>
              <a:rPr lang="en-US" sz="7200">
                <a:solidFill>
                  <a:srgbClr val="051D40"/>
                </a:solidFill>
                <a:latin typeface="Oswald Bold"/>
              </a:rPr>
              <a:t>1</a:t>
            </a:r>
          </a:p>
        </p:txBody>
      </p:sp>
      <p:sp>
        <p:nvSpPr>
          <p:cNvPr id="6" name="TextBox 6"/>
          <p:cNvSpPr txBox="1"/>
          <p:nvPr/>
        </p:nvSpPr>
        <p:spPr>
          <a:xfrm>
            <a:off x="4034751" y="3116912"/>
            <a:ext cx="4575435" cy="1064514"/>
          </a:xfrm>
          <a:prstGeom prst="rect">
            <a:avLst/>
          </a:prstGeom>
        </p:spPr>
        <p:txBody>
          <a:bodyPr lIns="0" tIns="0" rIns="0" bIns="0" rtlCol="0" anchor="t">
            <a:spAutoFit/>
          </a:bodyPr>
          <a:lstStyle/>
          <a:p>
            <a:pPr algn="ctr">
              <a:lnSpc>
                <a:spcPts val="8208"/>
              </a:lnSpc>
            </a:pPr>
            <a:r>
              <a:rPr lang="en-US" sz="7200">
                <a:solidFill>
                  <a:srgbClr val="051D40"/>
                </a:solidFill>
                <a:latin typeface="Oswald Bold"/>
              </a:rPr>
              <a:t>4</a:t>
            </a:r>
          </a:p>
        </p:txBody>
      </p:sp>
      <p:sp>
        <p:nvSpPr>
          <p:cNvPr id="7" name="TextBox 7"/>
          <p:cNvSpPr txBox="1"/>
          <p:nvPr/>
        </p:nvSpPr>
        <p:spPr>
          <a:xfrm>
            <a:off x="4034751" y="4148493"/>
            <a:ext cx="4575435" cy="1064514"/>
          </a:xfrm>
          <a:prstGeom prst="rect">
            <a:avLst/>
          </a:prstGeom>
        </p:spPr>
        <p:txBody>
          <a:bodyPr lIns="0" tIns="0" rIns="0" bIns="0" rtlCol="0" anchor="t">
            <a:spAutoFit/>
          </a:bodyPr>
          <a:lstStyle/>
          <a:p>
            <a:pPr algn="ctr">
              <a:lnSpc>
                <a:spcPts val="8208"/>
              </a:lnSpc>
            </a:pPr>
            <a:r>
              <a:rPr lang="en-US" sz="7200">
                <a:solidFill>
                  <a:srgbClr val="051D40"/>
                </a:solidFill>
                <a:latin typeface="Oswald Bold"/>
              </a:rPr>
              <a:t>3</a:t>
            </a:r>
          </a:p>
        </p:txBody>
      </p:sp>
      <p:sp>
        <p:nvSpPr>
          <p:cNvPr id="8" name="TextBox 8"/>
          <p:cNvSpPr txBox="1"/>
          <p:nvPr/>
        </p:nvSpPr>
        <p:spPr>
          <a:xfrm>
            <a:off x="-1082330" y="4210001"/>
            <a:ext cx="3829421" cy="1064514"/>
          </a:xfrm>
          <a:prstGeom prst="rect">
            <a:avLst/>
          </a:prstGeom>
        </p:spPr>
        <p:txBody>
          <a:bodyPr lIns="0" tIns="0" rIns="0" bIns="0" rtlCol="0" anchor="t">
            <a:spAutoFit/>
          </a:bodyPr>
          <a:lstStyle/>
          <a:p>
            <a:pPr algn="ctr">
              <a:lnSpc>
                <a:spcPts val="8208"/>
              </a:lnSpc>
            </a:pPr>
            <a:r>
              <a:rPr lang="en-US" sz="7200">
                <a:solidFill>
                  <a:srgbClr val="051D40"/>
                </a:solidFill>
                <a:latin typeface="Oswald Bold"/>
              </a:rPr>
              <a:t>2</a:t>
            </a:r>
          </a:p>
        </p:txBody>
      </p:sp>
      <p:sp>
        <p:nvSpPr>
          <p:cNvPr id="9" name="TextBox 9"/>
          <p:cNvSpPr txBox="1"/>
          <p:nvPr/>
        </p:nvSpPr>
        <p:spPr>
          <a:xfrm>
            <a:off x="7023747" y="1966293"/>
            <a:ext cx="10973725" cy="3353610"/>
          </a:xfrm>
          <a:prstGeom prst="rect">
            <a:avLst/>
          </a:prstGeom>
        </p:spPr>
        <p:txBody>
          <a:bodyPr lIns="0" tIns="0" rIns="0" bIns="0" rtlCol="0" anchor="t">
            <a:spAutoFit/>
          </a:bodyPr>
          <a:lstStyle/>
          <a:p>
            <a:pPr marL="859791" lvl="1" indent="-514350" algn="just">
              <a:lnSpc>
                <a:spcPts val="4416"/>
              </a:lnSpc>
              <a:buFont typeface="+mj-lt"/>
              <a:buAutoNum type="arabicPeriod"/>
            </a:pPr>
            <a:r>
              <a:rPr lang="en-US" sz="3200" dirty="0">
                <a:solidFill>
                  <a:srgbClr val="FFFBFB"/>
                </a:solidFill>
                <a:latin typeface="ABeeZee"/>
              </a:rPr>
              <a:t>If the fire is straight ahead of the Truck. Then pins 1 and 3 read HIGH, and pins 2 and 4 read LOW. Potential difference will occur, enabling the motor to obtain power and propel the wheels ahead. So that the truck will move forward.</a:t>
            </a:r>
          </a:p>
          <a:p>
            <a:pPr algn="just">
              <a:lnSpc>
                <a:spcPts val="4416"/>
              </a:lnSpc>
            </a:pPr>
            <a:endParaRPr lang="en-US" sz="3200" dirty="0">
              <a:solidFill>
                <a:srgbClr val="FFFBFB"/>
              </a:solidFill>
              <a:latin typeface="ABeeZee"/>
            </a:endParaRPr>
          </a:p>
        </p:txBody>
      </p:sp>
      <p:sp>
        <p:nvSpPr>
          <p:cNvPr id="10" name="TextBox 10"/>
          <p:cNvSpPr txBox="1"/>
          <p:nvPr/>
        </p:nvSpPr>
        <p:spPr>
          <a:xfrm>
            <a:off x="585878" y="6721845"/>
            <a:ext cx="17411594" cy="2203323"/>
          </a:xfrm>
          <a:prstGeom prst="rect">
            <a:avLst/>
          </a:prstGeom>
        </p:spPr>
        <p:txBody>
          <a:bodyPr lIns="0" tIns="0" rIns="0" bIns="0" rtlCol="0" anchor="t">
            <a:spAutoFit/>
          </a:bodyPr>
          <a:lstStyle/>
          <a:p>
            <a:pPr algn="just">
              <a:lnSpc>
                <a:spcPts val="4416"/>
              </a:lnSpc>
              <a:spcBef>
                <a:spcPct val="0"/>
              </a:spcBef>
            </a:pPr>
            <a:r>
              <a:rPr lang="en-US" sz="3200">
                <a:solidFill>
                  <a:srgbClr val="FFFBFB"/>
                </a:solidFill>
                <a:latin typeface="ABeeZee"/>
              </a:rPr>
              <a:t>2. If the fire is to the left then pins 2 and 3 reads HIGH and pins 1 and 4 reads LOW. So that there will be positive potential difference in the right direction and on the left the situation will be reverse. As a result, the truck can turn to the left because the right tires will travel forward and the left tires will go backward.</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a:solidFill>
                  <a:srgbClr val="051D40"/>
                </a:solidFill>
                <a:latin typeface="DM Sans Bold"/>
              </a:rPr>
              <a:t>May</a:t>
            </a:r>
          </a:p>
        </p:txBody>
      </p:sp>
      <p:sp>
        <p:nvSpPr>
          <p:cNvPr id="3" name="Freeform 3"/>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3670" y="962025"/>
            <a:ext cx="16235630" cy="2203323"/>
          </a:xfrm>
          <a:prstGeom prst="rect">
            <a:avLst/>
          </a:prstGeom>
        </p:spPr>
        <p:txBody>
          <a:bodyPr lIns="0" tIns="0" rIns="0" bIns="0" rtlCol="0" anchor="t">
            <a:spAutoFit/>
          </a:bodyPr>
          <a:lstStyle/>
          <a:p>
            <a:pPr algn="just">
              <a:lnSpc>
                <a:spcPts val="4416"/>
              </a:lnSpc>
            </a:pPr>
            <a:r>
              <a:rPr lang="en-US" sz="3200">
                <a:solidFill>
                  <a:srgbClr val="FFFFFF"/>
                </a:solidFill>
                <a:latin typeface="ABeeZee"/>
              </a:rPr>
              <a:t>3. If the fire is to the right then pins 2 and 3 reads LOW and pins 1 and 4 reads HIGH. So that there will be positive potential difference in the left direction and on the right the situation will be reverse. As a result, the truck can turn to the right because the left tires will travel forward and the right tires will go backward.</a:t>
            </a:r>
          </a:p>
        </p:txBody>
      </p:sp>
      <p:sp>
        <p:nvSpPr>
          <p:cNvPr id="6" name="TextBox 6"/>
          <p:cNvSpPr txBox="1"/>
          <p:nvPr/>
        </p:nvSpPr>
        <p:spPr>
          <a:xfrm>
            <a:off x="1023670" y="3855577"/>
            <a:ext cx="16235630" cy="2225096"/>
          </a:xfrm>
          <a:prstGeom prst="rect">
            <a:avLst/>
          </a:prstGeom>
        </p:spPr>
        <p:txBody>
          <a:bodyPr lIns="0" tIns="0" rIns="0" bIns="0" rtlCol="0" anchor="t">
            <a:spAutoFit/>
          </a:bodyPr>
          <a:lstStyle/>
          <a:p>
            <a:pPr algn="just">
              <a:lnSpc>
                <a:spcPts val="4416"/>
              </a:lnSpc>
            </a:pPr>
            <a:r>
              <a:rPr lang="en-US" sz="3200" dirty="0">
                <a:solidFill>
                  <a:srgbClr val="FFFFFF"/>
                </a:solidFill>
                <a:latin typeface="ABeeZee"/>
              </a:rPr>
              <a:t>4. When the truck reaches a predetermined distance from the fire it stops, the water pump's pin reads HIGH which will cause the linked pipe to spill water over the fire, extinguishing it.</a:t>
            </a:r>
          </a:p>
          <a:p>
            <a:pPr algn="just">
              <a:lnSpc>
                <a:spcPts val="4416"/>
              </a:lnSpc>
            </a:pPr>
            <a:endParaRPr lang="en-US" sz="3200" dirty="0">
              <a:solidFill>
                <a:srgbClr val="FFFFFF"/>
              </a:solidFill>
              <a:latin typeface="ABeeZe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17D367-645F-A599-683E-9AC8617EEEDE}"/>
              </a:ext>
            </a:extLst>
          </p:cNvPr>
          <p:cNvPicPr>
            <a:picLocks noChangeAspect="1"/>
          </p:cNvPicPr>
          <p:nvPr/>
        </p:nvPicPr>
        <p:blipFill>
          <a:blip r:embed="rId2"/>
          <a:stretch>
            <a:fillRect/>
          </a:stretch>
        </p:blipFill>
        <p:spPr>
          <a:xfrm>
            <a:off x="0" y="90487"/>
            <a:ext cx="18288000" cy="10106025"/>
          </a:xfrm>
          <a:prstGeom prst="rect">
            <a:avLst/>
          </a:prstGeom>
        </p:spPr>
      </p:pic>
    </p:spTree>
    <p:extLst>
      <p:ext uri="{BB962C8B-B14F-4D97-AF65-F5344CB8AC3E}">
        <p14:creationId xmlns:p14="http://schemas.microsoft.com/office/powerpoint/2010/main" val="1846963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66960-9C4D-7EB9-2433-D23E5D0B2A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232" y="0"/>
            <a:ext cx="15899536" cy="10287000"/>
          </a:xfrm>
          <a:prstGeom prst="rect">
            <a:avLst/>
          </a:prstGeom>
        </p:spPr>
      </p:pic>
    </p:spTree>
    <p:extLst>
      <p:ext uri="{BB962C8B-B14F-4D97-AF65-F5344CB8AC3E}">
        <p14:creationId xmlns:p14="http://schemas.microsoft.com/office/powerpoint/2010/main" val="310759389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799268" y="2360819"/>
            <a:ext cx="12615354" cy="7420921"/>
          </a:xfrm>
          <a:custGeom>
            <a:avLst/>
            <a:gdLst/>
            <a:ahLst/>
            <a:cxnLst/>
            <a:rect l="l" t="t" r="r" b="b"/>
            <a:pathLst>
              <a:path w="12615354" h="7420921">
                <a:moveTo>
                  <a:pt x="0" y="0"/>
                </a:moveTo>
                <a:lnTo>
                  <a:pt x="12615354" y="0"/>
                </a:lnTo>
                <a:lnTo>
                  <a:pt x="12615354" y="7420921"/>
                </a:lnTo>
                <a:lnTo>
                  <a:pt x="0" y="7420921"/>
                </a:lnTo>
                <a:lnTo>
                  <a:pt x="0" y="0"/>
                </a:lnTo>
                <a:close/>
              </a:path>
            </a:pathLst>
          </a:custGeom>
          <a:blipFill>
            <a:blip r:embed="rId2"/>
            <a:stretch>
              <a:fillRect t="-10920" b="-5028"/>
            </a:stretch>
          </a:blipFill>
        </p:spPr>
      </p:sp>
      <p:sp>
        <p:nvSpPr>
          <p:cNvPr id="3" name="TextBox 3"/>
          <p:cNvSpPr txBox="1"/>
          <p:nvPr/>
        </p:nvSpPr>
        <p:spPr>
          <a:xfrm>
            <a:off x="2799268" y="895350"/>
            <a:ext cx="13045154" cy="1226808"/>
          </a:xfrm>
          <a:prstGeom prst="rect">
            <a:avLst/>
          </a:prstGeom>
        </p:spPr>
        <p:txBody>
          <a:bodyPr lIns="0" tIns="0" rIns="0" bIns="0" rtlCol="0" anchor="t">
            <a:spAutoFit/>
          </a:bodyPr>
          <a:lstStyle/>
          <a:p>
            <a:pPr algn="ctr">
              <a:lnSpc>
                <a:spcPts val="10080"/>
              </a:lnSpc>
            </a:pPr>
            <a:r>
              <a:rPr lang="en-US" sz="7200">
                <a:solidFill>
                  <a:srgbClr val="FFFFFF"/>
                </a:solidFill>
                <a:latin typeface="Canva Sans Bold"/>
              </a:rPr>
              <a:t>PROJECT MODEL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ssem1 4">
            <a:hlinkClick r:id="" action="ppaction://media"/>
            <a:extLst>
              <a:ext uri="{FF2B5EF4-FFF2-40B4-BE49-F238E27FC236}">
                <a16:creationId xmlns:a16="http://schemas.microsoft.com/office/drawing/2014/main" id="{BBFE11D9-95F8-0565-816B-6C8923DAF0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1409700"/>
            <a:ext cx="17449800" cy="7239000"/>
          </a:xfrm>
          <a:prstGeom prst="rect">
            <a:avLst/>
          </a:prstGeom>
        </p:spPr>
      </p:pic>
      <p:sp>
        <p:nvSpPr>
          <p:cNvPr id="3" name="TextBox 2">
            <a:extLst>
              <a:ext uri="{FF2B5EF4-FFF2-40B4-BE49-F238E27FC236}">
                <a16:creationId xmlns:a16="http://schemas.microsoft.com/office/drawing/2014/main" id="{AC804FE4-4D00-969E-0790-DFD18A148741}"/>
              </a:ext>
            </a:extLst>
          </p:cNvPr>
          <p:cNvSpPr txBox="1"/>
          <p:nvPr/>
        </p:nvSpPr>
        <p:spPr>
          <a:xfrm>
            <a:off x="1752600" y="1485900"/>
            <a:ext cx="4190571" cy="1015663"/>
          </a:xfrm>
          <a:prstGeom prst="rect">
            <a:avLst/>
          </a:prstGeom>
          <a:noFill/>
        </p:spPr>
        <p:txBody>
          <a:bodyPr wrap="none" rtlCol="0">
            <a:spAutoFit/>
          </a:bodyPr>
          <a:lstStyle/>
          <a:p>
            <a:r>
              <a:rPr lang="en-IN" sz="6000" dirty="0"/>
              <a:t>Model Video</a:t>
            </a:r>
          </a:p>
        </p:txBody>
      </p:sp>
    </p:spTree>
    <p:extLst>
      <p:ext uri="{BB962C8B-B14F-4D97-AF65-F5344CB8AC3E}">
        <p14:creationId xmlns:p14="http://schemas.microsoft.com/office/powerpoint/2010/main" val="29339763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54747"/>
            <a:ext cx="2760734" cy="10341747"/>
            <a:chOff x="0" y="0"/>
            <a:chExt cx="727107" cy="2723752"/>
          </a:xfrm>
        </p:grpSpPr>
        <p:sp>
          <p:nvSpPr>
            <p:cNvPr id="3" name="Freeform 3"/>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4" name="TextBox 4"/>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1608053" y="751096"/>
            <a:ext cx="7172056" cy="110172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Now Bold"/>
              </a:rPr>
              <a:t>CONCLUSION</a:t>
            </a:r>
          </a:p>
        </p:txBody>
      </p:sp>
      <p:sp>
        <p:nvSpPr>
          <p:cNvPr id="6" name="TextBox 6"/>
          <p:cNvSpPr txBox="1"/>
          <p:nvPr/>
        </p:nvSpPr>
        <p:spPr>
          <a:xfrm>
            <a:off x="1752600" y="1333500"/>
            <a:ext cx="16230600" cy="8431924"/>
          </a:xfrm>
          <a:prstGeom prst="rect">
            <a:avLst/>
          </a:prstGeom>
        </p:spPr>
        <p:txBody>
          <a:bodyPr lIns="0" tIns="0" rIns="0" bIns="0" rtlCol="0" anchor="t">
            <a:spAutoFit/>
          </a:bodyPr>
          <a:lstStyle/>
          <a:p>
            <a:pPr marL="345441" lvl="1">
              <a:lnSpc>
                <a:spcPts val="4416"/>
              </a:lnSpc>
            </a:pPr>
            <a:endParaRPr lang="en-US" sz="3200" dirty="0">
              <a:solidFill>
                <a:srgbClr val="FFFFFF"/>
              </a:solidFill>
              <a:latin typeface="ABeeZee"/>
            </a:endParaRPr>
          </a:p>
          <a:p>
            <a:pPr>
              <a:lnSpc>
                <a:spcPts val="4416"/>
              </a:lnSpc>
            </a:pPr>
            <a:endParaRPr lang="en-US" sz="3200" dirty="0">
              <a:solidFill>
                <a:srgbClr val="FFFFFF"/>
              </a:solidFill>
              <a:latin typeface="ABeeZee"/>
            </a:endParaRPr>
          </a:p>
          <a:p>
            <a:pPr marL="690881" lvl="1" indent="-345440">
              <a:lnSpc>
                <a:spcPts val="4416"/>
              </a:lnSpc>
              <a:buFont typeface="Arial"/>
              <a:buChar char="•"/>
            </a:pPr>
            <a:r>
              <a:rPr lang="en-US" sz="3200" dirty="0">
                <a:solidFill>
                  <a:srgbClr val="FFFFFF"/>
                </a:solidFill>
                <a:latin typeface="ABeeZee"/>
              </a:rPr>
              <a:t>There are some companies that are performing trails on automatic firetrucks. Those are:</a:t>
            </a:r>
          </a:p>
          <a:p>
            <a:pPr marL="690881" lvl="1" indent="-345440">
              <a:lnSpc>
                <a:spcPts val="4416"/>
              </a:lnSpc>
              <a:buFont typeface="Arial"/>
              <a:buChar char="•"/>
            </a:pPr>
            <a:r>
              <a:rPr lang="en-US" sz="3200" dirty="0" err="1">
                <a:solidFill>
                  <a:srgbClr val="FFFFFF"/>
                </a:solidFill>
                <a:latin typeface="ABeeZee Semi-Bold"/>
              </a:rPr>
              <a:t>Ezitracker</a:t>
            </a:r>
            <a:r>
              <a:rPr lang="en-US" sz="3200" dirty="0">
                <a:solidFill>
                  <a:srgbClr val="FFFFFF"/>
                </a:solidFill>
                <a:latin typeface="ABeeZee Semi-Bold"/>
              </a:rPr>
              <a:t> (Australia)</a:t>
            </a:r>
          </a:p>
          <a:p>
            <a:pPr marL="690881" lvl="1" indent="-345440">
              <a:lnSpc>
                <a:spcPts val="4416"/>
              </a:lnSpc>
              <a:buFont typeface="Arial"/>
              <a:buChar char="•"/>
            </a:pPr>
            <a:r>
              <a:rPr lang="en-US" sz="3200" dirty="0" err="1">
                <a:solidFill>
                  <a:srgbClr val="FFFFFF"/>
                </a:solidFill>
                <a:latin typeface="ABeeZee Semi-Bold"/>
              </a:rPr>
              <a:t>BionicHIVE</a:t>
            </a:r>
            <a:r>
              <a:rPr lang="en-US" sz="3200" dirty="0">
                <a:solidFill>
                  <a:srgbClr val="FFFFFF"/>
                </a:solidFill>
                <a:latin typeface="ABeeZee Semi-Bold"/>
              </a:rPr>
              <a:t> (Singapore)</a:t>
            </a:r>
          </a:p>
          <a:p>
            <a:pPr marL="690881" lvl="1" indent="-345440">
              <a:lnSpc>
                <a:spcPts val="4416"/>
              </a:lnSpc>
              <a:buFont typeface="Arial"/>
              <a:buChar char="•"/>
            </a:pPr>
            <a:r>
              <a:rPr lang="en-US" sz="3200" dirty="0" err="1">
                <a:solidFill>
                  <a:srgbClr val="FFFFFF"/>
                </a:solidFill>
                <a:latin typeface="ABeeZee Semi-Bold"/>
              </a:rPr>
              <a:t>Robotise</a:t>
            </a:r>
            <a:r>
              <a:rPr lang="en-US" sz="3200" dirty="0">
                <a:solidFill>
                  <a:srgbClr val="FFFFFF"/>
                </a:solidFill>
                <a:latin typeface="ABeeZee Semi-Bold"/>
              </a:rPr>
              <a:t> (Belgium)</a:t>
            </a:r>
          </a:p>
          <a:p>
            <a:pPr marL="345441" lvl="1">
              <a:lnSpc>
                <a:spcPts val="4416"/>
              </a:lnSpc>
            </a:pPr>
            <a:endParaRPr lang="en-US" sz="3200" dirty="0">
              <a:solidFill>
                <a:srgbClr val="FFFFFF"/>
              </a:solidFill>
              <a:latin typeface="ABeeZee Semi-Bold"/>
            </a:endParaRPr>
          </a:p>
          <a:p>
            <a:pPr marL="690881" lvl="1" indent="-345440">
              <a:lnSpc>
                <a:spcPts val="4416"/>
              </a:lnSpc>
              <a:buFont typeface="Arial"/>
              <a:buChar char="•"/>
            </a:pPr>
            <a:r>
              <a:rPr lang="en-US" sz="3200" dirty="0">
                <a:solidFill>
                  <a:srgbClr val="FFFFFF"/>
                </a:solidFill>
                <a:latin typeface="ABeeZee"/>
              </a:rPr>
              <a:t>In our project the automatic firefighting truck has a very low detecting range because there is a limit for the sensor.</a:t>
            </a:r>
          </a:p>
          <a:p>
            <a:pPr marL="345441" lvl="1">
              <a:lnSpc>
                <a:spcPts val="4416"/>
              </a:lnSpc>
            </a:pPr>
            <a:endParaRPr lang="en-US" sz="3200" dirty="0">
              <a:solidFill>
                <a:srgbClr val="FFFFFF"/>
              </a:solidFill>
              <a:latin typeface="ABeeZee"/>
            </a:endParaRPr>
          </a:p>
          <a:p>
            <a:pPr marL="690881" lvl="1" indent="-345440">
              <a:lnSpc>
                <a:spcPts val="4416"/>
              </a:lnSpc>
              <a:buFont typeface="Arial"/>
              <a:buChar char="•"/>
            </a:pPr>
            <a:r>
              <a:rPr lang="en-US" sz="3200" dirty="0">
                <a:solidFill>
                  <a:srgbClr val="FFFFFF"/>
                </a:solidFill>
                <a:latin typeface="ABeeZee"/>
              </a:rPr>
              <a:t>To overcome this fault we are making the firetruck to be remote controlled.</a:t>
            </a:r>
          </a:p>
          <a:p>
            <a:pPr>
              <a:lnSpc>
                <a:spcPts val="4416"/>
              </a:lnSpc>
            </a:pPr>
            <a:endParaRPr lang="en-US" sz="3200" dirty="0">
              <a:solidFill>
                <a:srgbClr val="FFFFFF"/>
              </a:solidFill>
              <a:latin typeface="ABeeZee"/>
            </a:endParaRPr>
          </a:p>
          <a:p>
            <a:pPr>
              <a:lnSpc>
                <a:spcPts val="4416"/>
              </a:lnSpc>
            </a:pPr>
            <a:endParaRPr lang="en-US" sz="3200" dirty="0">
              <a:solidFill>
                <a:srgbClr val="FFFFFF"/>
              </a:solidFill>
              <a:latin typeface="ABeeZee"/>
            </a:endParaRPr>
          </a:p>
          <a:p>
            <a:pPr>
              <a:lnSpc>
                <a:spcPts val="4416"/>
              </a:lnSpc>
            </a:pPr>
            <a:endParaRPr lang="en-US" sz="3200" dirty="0">
              <a:solidFill>
                <a:srgbClr val="FFFFFF"/>
              </a:solidFill>
              <a:latin typeface="ABeeZe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33387" y="113326"/>
            <a:ext cx="9895888" cy="10287000"/>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2111" r="-53519"/>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171273" y="-54747"/>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9" name="TextBox 9"/>
          <p:cNvSpPr txBox="1"/>
          <p:nvPr/>
        </p:nvSpPr>
        <p:spPr>
          <a:xfrm>
            <a:off x="266121" y="1774059"/>
            <a:ext cx="8877879" cy="5518023"/>
          </a:xfrm>
          <a:prstGeom prst="rect">
            <a:avLst/>
          </a:prstGeom>
        </p:spPr>
        <p:txBody>
          <a:bodyPr lIns="0" tIns="0" rIns="0" bIns="0" rtlCol="0" anchor="t">
            <a:spAutoFit/>
          </a:bodyPr>
          <a:lstStyle/>
          <a:p>
            <a:pPr marL="690881" lvl="1" indent="-345440" algn="just">
              <a:lnSpc>
                <a:spcPts val="4416"/>
              </a:lnSpc>
              <a:buFont typeface="Arial"/>
              <a:buChar char="•"/>
            </a:pPr>
            <a:r>
              <a:rPr lang="en-US" sz="3200">
                <a:solidFill>
                  <a:srgbClr val="FFFFFF"/>
                </a:solidFill>
                <a:latin typeface="ABeeZee"/>
              </a:rPr>
              <a:t>If the fire be outside the sensor's detection range, then we will utilize the remote control to guide the truck and bring it within the truck's detection range.</a:t>
            </a:r>
          </a:p>
          <a:p>
            <a:pPr algn="just">
              <a:lnSpc>
                <a:spcPts val="4416"/>
              </a:lnSpc>
            </a:pPr>
            <a:endParaRPr lang="en-US" sz="3200">
              <a:solidFill>
                <a:srgbClr val="FFFFFF"/>
              </a:solidFill>
              <a:latin typeface="ABeeZee"/>
            </a:endParaRPr>
          </a:p>
          <a:p>
            <a:pPr marL="690881" lvl="1" indent="-345440" algn="just">
              <a:lnSpc>
                <a:spcPts val="4416"/>
              </a:lnSpc>
              <a:buFont typeface="Arial"/>
              <a:buChar char="•"/>
            </a:pPr>
            <a:r>
              <a:rPr lang="en-US" sz="3200">
                <a:solidFill>
                  <a:srgbClr val="FFFFFF"/>
                </a:solidFill>
                <a:latin typeface="ABeeZee"/>
              </a:rPr>
              <a:t>So in the next semester we will be adding bluetooth module which helps us to steer our truck which can be controlled through app.</a:t>
            </a:r>
          </a:p>
          <a:p>
            <a:pPr algn="just">
              <a:lnSpc>
                <a:spcPts val="4416"/>
              </a:lnSpc>
              <a:spcBef>
                <a:spcPct val="0"/>
              </a:spcBef>
            </a:pPr>
            <a:endParaRPr lang="en-US" sz="3200">
              <a:solidFill>
                <a:srgbClr val="FFFFFF"/>
              </a:solidFill>
              <a:latin typeface="ABeeZee"/>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057400" y="0"/>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1" name="TextBox 10">
            <a:extLst>
              <a:ext uri="{FF2B5EF4-FFF2-40B4-BE49-F238E27FC236}">
                <a16:creationId xmlns:a16="http://schemas.microsoft.com/office/drawing/2014/main" id="{C940BAE2-DD8A-7B2F-430D-2196D2FD82FA}"/>
              </a:ext>
            </a:extLst>
          </p:cNvPr>
          <p:cNvSpPr txBox="1"/>
          <p:nvPr/>
        </p:nvSpPr>
        <p:spPr>
          <a:xfrm>
            <a:off x="1600200" y="3009900"/>
            <a:ext cx="15316200" cy="2268185"/>
          </a:xfrm>
          <a:prstGeom prst="rect">
            <a:avLst/>
          </a:prstGeom>
          <a:noFill/>
        </p:spPr>
        <p:txBody>
          <a:bodyPr wrap="square" rtlCol="0">
            <a:spAutoFit/>
          </a:bodyPr>
          <a:lstStyle/>
          <a:p>
            <a:pPr marL="342900" lvl="0" indent="-342900" algn="just">
              <a:lnSpc>
                <a:spcPct val="107000"/>
              </a:lnSpc>
              <a:buFont typeface="+mj-lt"/>
              <a:buAutoNum type="arabicParenR"/>
            </a:pPr>
            <a:r>
              <a:rPr lang="en-IN" sz="32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Bluetooth Controlled Car | Arduino Project Hub</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arenR"/>
            </a:pPr>
            <a:r>
              <a:rPr lang="en-IN" sz="32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DIY Arduino Based Fire Fighting Robot Project with Code and Circuit Diagram (circuitdigest.com)</a:t>
            </a:r>
            <a:endParaRPr lang="en-IN"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32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3) India's Favourite Robotics and DIY Store – </a:t>
            </a:r>
            <a:r>
              <a:rPr lang="en-IN" sz="3200" u="sng"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Robocraze</a:t>
            </a:r>
            <a:endParaRPr lang="en-IN" sz="3200" dirty="0">
              <a:solidFill>
                <a:schemeClr val="bg1"/>
              </a:solidFill>
            </a:endParaRPr>
          </a:p>
        </p:txBody>
      </p:sp>
      <p:sp>
        <p:nvSpPr>
          <p:cNvPr id="12" name="TextBox 11">
            <a:extLst>
              <a:ext uri="{FF2B5EF4-FFF2-40B4-BE49-F238E27FC236}">
                <a16:creationId xmlns:a16="http://schemas.microsoft.com/office/drawing/2014/main" id="{AABAE6FC-0FFD-7277-E22B-7B0B2E3DBEB8}"/>
              </a:ext>
            </a:extLst>
          </p:cNvPr>
          <p:cNvSpPr txBox="1"/>
          <p:nvPr/>
        </p:nvSpPr>
        <p:spPr>
          <a:xfrm>
            <a:off x="1600200" y="1028700"/>
            <a:ext cx="3696846" cy="923330"/>
          </a:xfrm>
          <a:prstGeom prst="rect">
            <a:avLst/>
          </a:prstGeom>
          <a:noFill/>
        </p:spPr>
        <p:txBody>
          <a:bodyPr wrap="none" rtlCol="0">
            <a:spAutoFit/>
          </a:bodyPr>
          <a:lstStyle/>
          <a:p>
            <a:r>
              <a:rPr lang="en-IN" sz="5400" dirty="0">
                <a:solidFill>
                  <a:schemeClr val="bg1"/>
                </a:solidFill>
                <a:latin typeface="ABeeZee" panose="020B0604020202020204" charset="0"/>
              </a:rPr>
              <a:t>References</a:t>
            </a:r>
          </a:p>
        </p:txBody>
      </p:sp>
    </p:spTree>
    <p:extLst>
      <p:ext uri="{BB962C8B-B14F-4D97-AF65-F5344CB8AC3E}">
        <p14:creationId xmlns:p14="http://schemas.microsoft.com/office/powerpoint/2010/main" val="291834439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500671" y="455211"/>
            <a:ext cx="16758629" cy="1292849"/>
          </a:xfrm>
          <a:prstGeom prst="rect">
            <a:avLst/>
          </a:prstGeom>
        </p:spPr>
        <p:txBody>
          <a:bodyPr lIns="0" tIns="0" rIns="0" bIns="0" rtlCol="0" anchor="t">
            <a:spAutoFit/>
          </a:bodyPr>
          <a:lstStyle/>
          <a:p>
            <a:pPr algn="ctr">
              <a:lnSpc>
                <a:spcPts val="10640"/>
              </a:lnSpc>
            </a:pPr>
            <a:r>
              <a:rPr lang="en-US" sz="7600">
                <a:solidFill>
                  <a:srgbClr val="FFFFFF"/>
                </a:solidFill>
                <a:latin typeface="Canva Sans Bold"/>
              </a:rPr>
              <a:t>MENTOR : DR. SOMNATH SARANGI</a:t>
            </a:r>
          </a:p>
        </p:txBody>
      </p:sp>
      <p:sp>
        <p:nvSpPr>
          <p:cNvPr id="3" name="TextBox 3"/>
          <p:cNvSpPr txBox="1"/>
          <p:nvPr/>
        </p:nvSpPr>
        <p:spPr>
          <a:xfrm>
            <a:off x="500671" y="2126393"/>
            <a:ext cx="8379314" cy="1231489"/>
          </a:xfrm>
          <a:prstGeom prst="rect">
            <a:avLst/>
          </a:prstGeom>
        </p:spPr>
        <p:txBody>
          <a:bodyPr lIns="0" tIns="0" rIns="0" bIns="0" rtlCol="0" anchor="t">
            <a:spAutoFit/>
          </a:bodyPr>
          <a:lstStyle/>
          <a:p>
            <a:pPr algn="ctr">
              <a:lnSpc>
                <a:spcPts val="10160"/>
              </a:lnSpc>
            </a:pPr>
            <a:r>
              <a:rPr lang="en-US" sz="7257">
                <a:solidFill>
                  <a:srgbClr val="FFFFFF"/>
                </a:solidFill>
                <a:latin typeface="Canva Sans Bold"/>
              </a:rPr>
              <a:t>TEAM MEMBERS:</a:t>
            </a:r>
          </a:p>
        </p:txBody>
      </p:sp>
      <p:sp>
        <p:nvSpPr>
          <p:cNvPr id="4" name="TextBox 4"/>
          <p:cNvSpPr txBox="1"/>
          <p:nvPr/>
        </p:nvSpPr>
        <p:spPr>
          <a:xfrm>
            <a:off x="2075685" y="3729357"/>
            <a:ext cx="12843235" cy="1203313"/>
          </a:xfrm>
          <a:prstGeom prst="rect">
            <a:avLst/>
          </a:prstGeom>
        </p:spPr>
        <p:txBody>
          <a:bodyPr lIns="0" tIns="0" rIns="0" bIns="0" rtlCol="0" anchor="t">
            <a:spAutoFit/>
          </a:bodyPr>
          <a:lstStyle/>
          <a:p>
            <a:pPr algn="ctr">
              <a:lnSpc>
                <a:spcPts val="9800"/>
              </a:lnSpc>
            </a:pPr>
            <a:r>
              <a:rPr lang="en-US" sz="7000">
                <a:solidFill>
                  <a:srgbClr val="FFFFFF"/>
                </a:solidFill>
                <a:latin typeface="Canva Sans Bold"/>
              </a:rPr>
              <a:t>G.Meghshyam    2101ME24</a:t>
            </a:r>
          </a:p>
        </p:txBody>
      </p:sp>
      <p:sp>
        <p:nvSpPr>
          <p:cNvPr id="5" name="TextBox 5"/>
          <p:cNvSpPr txBox="1"/>
          <p:nvPr/>
        </p:nvSpPr>
        <p:spPr>
          <a:xfrm>
            <a:off x="2007840" y="4924105"/>
            <a:ext cx="13077495" cy="1203313"/>
          </a:xfrm>
          <a:prstGeom prst="rect">
            <a:avLst/>
          </a:prstGeom>
        </p:spPr>
        <p:txBody>
          <a:bodyPr lIns="0" tIns="0" rIns="0" bIns="0" rtlCol="0" anchor="t">
            <a:spAutoFit/>
          </a:bodyPr>
          <a:lstStyle/>
          <a:p>
            <a:pPr algn="ctr">
              <a:lnSpc>
                <a:spcPts val="9800"/>
              </a:lnSpc>
            </a:pPr>
            <a:r>
              <a:rPr lang="en-US" sz="7000">
                <a:solidFill>
                  <a:srgbClr val="FFFFFF"/>
                </a:solidFill>
                <a:latin typeface="Canva Sans Bold"/>
              </a:rPr>
              <a:t>AP.Giriteja           2101ME03</a:t>
            </a:r>
          </a:p>
        </p:txBody>
      </p:sp>
      <p:sp>
        <p:nvSpPr>
          <p:cNvPr id="6" name="TextBox 6"/>
          <p:cNvSpPr txBox="1"/>
          <p:nvPr/>
        </p:nvSpPr>
        <p:spPr>
          <a:xfrm>
            <a:off x="1028700" y="6163613"/>
            <a:ext cx="15211415" cy="1176054"/>
          </a:xfrm>
          <a:prstGeom prst="rect">
            <a:avLst/>
          </a:prstGeom>
        </p:spPr>
        <p:txBody>
          <a:bodyPr lIns="0" tIns="0" rIns="0" bIns="0" rtlCol="0" anchor="t">
            <a:spAutoFit/>
          </a:bodyPr>
          <a:lstStyle/>
          <a:p>
            <a:pPr algn="ctr">
              <a:lnSpc>
                <a:spcPts val="9636"/>
              </a:lnSpc>
            </a:pPr>
            <a:r>
              <a:rPr lang="en-US" sz="6883">
                <a:solidFill>
                  <a:srgbClr val="FFFFFF"/>
                </a:solidFill>
                <a:latin typeface="Canva Sans Bold"/>
              </a:rPr>
              <a:t> S.Kartheek           2101ME68</a:t>
            </a:r>
          </a:p>
        </p:txBody>
      </p:sp>
      <p:sp>
        <p:nvSpPr>
          <p:cNvPr id="7" name="TextBox 7"/>
          <p:cNvSpPr txBox="1"/>
          <p:nvPr/>
        </p:nvSpPr>
        <p:spPr>
          <a:xfrm>
            <a:off x="901790" y="7196792"/>
            <a:ext cx="14937205" cy="1203313"/>
          </a:xfrm>
          <a:prstGeom prst="rect">
            <a:avLst/>
          </a:prstGeom>
        </p:spPr>
        <p:txBody>
          <a:bodyPr lIns="0" tIns="0" rIns="0" bIns="0" rtlCol="0" anchor="t">
            <a:spAutoFit/>
          </a:bodyPr>
          <a:lstStyle/>
          <a:p>
            <a:pPr algn="ctr">
              <a:lnSpc>
                <a:spcPts val="9800"/>
              </a:lnSpc>
            </a:pPr>
            <a:r>
              <a:rPr lang="en-US" sz="7000">
                <a:solidFill>
                  <a:srgbClr val="FFFFFF"/>
                </a:solidFill>
                <a:latin typeface="Canva Sans Bold"/>
              </a:rPr>
              <a:t>D.Yuvakiran      2101ME21</a:t>
            </a:r>
          </a:p>
        </p:txBody>
      </p:sp>
      <p:sp>
        <p:nvSpPr>
          <p:cNvPr id="8" name="TextBox 8"/>
          <p:cNvSpPr txBox="1"/>
          <p:nvPr/>
        </p:nvSpPr>
        <p:spPr>
          <a:xfrm>
            <a:off x="2674689" y="8390580"/>
            <a:ext cx="13958065" cy="1203313"/>
          </a:xfrm>
          <a:prstGeom prst="rect">
            <a:avLst/>
          </a:prstGeom>
        </p:spPr>
        <p:txBody>
          <a:bodyPr lIns="0" tIns="0" rIns="0" bIns="0" rtlCol="0" anchor="t">
            <a:spAutoFit/>
          </a:bodyPr>
          <a:lstStyle/>
          <a:p>
            <a:pPr algn="ctr">
              <a:lnSpc>
                <a:spcPts val="9800"/>
              </a:lnSpc>
            </a:pPr>
            <a:r>
              <a:rPr lang="en-US" sz="7000">
                <a:solidFill>
                  <a:srgbClr val="FFFFFF"/>
                </a:solidFill>
                <a:latin typeface="Canva Sans Bold"/>
              </a:rPr>
              <a:t>A.Navneeth Singh     2101ME04</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045210" y="616239"/>
            <a:ext cx="6365894" cy="1812184"/>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795"/>
                </a:lnSpc>
              </a:pPr>
              <a:r>
                <a:rPr lang="en-US" sz="4200" dirty="0">
                  <a:solidFill>
                    <a:srgbClr val="000000"/>
                  </a:solidFill>
                  <a:latin typeface="ABeeZee"/>
                </a:rPr>
                <a:t>Introduction</a:t>
              </a:r>
            </a:p>
          </p:txBody>
        </p:sp>
      </p:grpSp>
      <p:grpSp>
        <p:nvGrpSpPr>
          <p:cNvPr id="5" name="Group 5"/>
          <p:cNvGrpSpPr/>
          <p:nvPr/>
        </p:nvGrpSpPr>
        <p:grpSpPr>
          <a:xfrm rot="-10800000">
            <a:off x="4566968" y="2428422"/>
            <a:ext cx="6365894" cy="1812184"/>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76200"/>
              <a:ext cx="2311722" cy="806586"/>
            </a:xfrm>
            <a:prstGeom prst="rect">
              <a:avLst/>
            </a:prstGeom>
          </p:spPr>
          <p:txBody>
            <a:bodyPr lIns="50800" tIns="50800" rIns="50800" bIns="50800" rtlCol="0" anchor="ctr"/>
            <a:lstStyle/>
            <a:p>
              <a:pPr algn="ctr">
                <a:lnSpc>
                  <a:spcPts val="5795"/>
                </a:lnSpc>
              </a:pPr>
              <a:endParaRPr/>
            </a:p>
          </p:txBody>
        </p:sp>
      </p:grpSp>
      <p:grpSp>
        <p:nvGrpSpPr>
          <p:cNvPr id="8" name="Group 8"/>
          <p:cNvGrpSpPr/>
          <p:nvPr/>
        </p:nvGrpSpPr>
        <p:grpSpPr>
          <a:xfrm>
            <a:off x="6947167" y="4237408"/>
            <a:ext cx="6365894" cy="1812184"/>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76200"/>
              <a:ext cx="2311722" cy="806586"/>
            </a:xfrm>
            <a:prstGeom prst="rect">
              <a:avLst/>
            </a:prstGeom>
          </p:spPr>
          <p:txBody>
            <a:bodyPr lIns="50800" tIns="50800" rIns="50800" bIns="50800" rtlCol="0" anchor="ctr"/>
            <a:lstStyle/>
            <a:p>
              <a:pPr algn="ctr">
                <a:lnSpc>
                  <a:spcPts val="5795"/>
                </a:lnSpc>
              </a:pPr>
              <a:r>
                <a:rPr lang="en-US" sz="4200">
                  <a:solidFill>
                    <a:srgbClr val="000000"/>
                  </a:solidFill>
                  <a:latin typeface="ABeeZee"/>
                </a:rPr>
                <a:t>  Procedure</a:t>
              </a:r>
            </a:p>
          </p:txBody>
        </p:sp>
      </p:grpSp>
      <p:grpSp>
        <p:nvGrpSpPr>
          <p:cNvPr id="11" name="Group 11"/>
          <p:cNvGrpSpPr/>
          <p:nvPr/>
        </p:nvGrpSpPr>
        <p:grpSpPr>
          <a:xfrm rot="-10800000">
            <a:off x="5583256" y="6052789"/>
            <a:ext cx="6365894" cy="1812184"/>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47625"/>
              <a:ext cx="2311722" cy="778011"/>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010400" y="7810500"/>
            <a:ext cx="6365894" cy="1812184"/>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id="16" name="TextBox 16"/>
            <p:cNvSpPr txBox="1"/>
            <p:nvPr/>
          </p:nvSpPr>
          <p:spPr>
            <a:xfrm>
              <a:off x="177800" y="-47625"/>
              <a:ext cx="2311722" cy="778011"/>
            </a:xfrm>
            <a:prstGeom prst="rect">
              <a:avLst/>
            </a:prstGeom>
          </p:spPr>
          <p:txBody>
            <a:bodyPr lIns="50800" tIns="50800" rIns="50800" bIns="50800" rtlCol="0" anchor="ctr"/>
            <a:lstStyle/>
            <a:p>
              <a:pPr algn="ctr">
                <a:lnSpc>
                  <a:spcPts val="2605"/>
                </a:lnSpc>
              </a:pPr>
              <a:endParaRPr/>
            </a:p>
          </p:txBody>
        </p:sp>
      </p:grpSp>
      <p:sp>
        <p:nvSpPr>
          <p:cNvPr id="17" name="Freeform 1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4566968" y="2938464"/>
            <a:ext cx="6365894" cy="706374"/>
          </a:xfrm>
          <a:prstGeom prst="rect">
            <a:avLst/>
          </a:prstGeom>
        </p:spPr>
        <p:txBody>
          <a:bodyPr lIns="0" tIns="0" rIns="0" bIns="0" rtlCol="0" anchor="t">
            <a:spAutoFit/>
          </a:bodyPr>
          <a:lstStyle/>
          <a:p>
            <a:pPr algn="ctr">
              <a:lnSpc>
                <a:spcPts val="5658"/>
              </a:lnSpc>
              <a:spcBef>
                <a:spcPct val="0"/>
              </a:spcBef>
            </a:pPr>
            <a:r>
              <a:rPr lang="en-US" sz="4100" dirty="0">
                <a:solidFill>
                  <a:srgbClr val="000000"/>
                </a:solidFill>
                <a:latin typeface="ABeeZee"/>
              </a:rPr>
              <a:t>Equipment Overview</a:t>
            </a:r>
          </a:p>
        </p:txBody>
      </p:sp>
      <p:sp>
        <p:nvSpPr>
          <p:cNvPr id="20" name="TextBox 20"/>
          <p:cNvSpPr txBox="1"/>
          <p:nvPr/>
        </p:nvSpPr>
        <p:spPr>
          <a:xfrm>
            <a:off x="5583256" y="6563942"/>
            <a:ext cx="6365894" cy="721995"/>
          </a:xfrm>
          <a:prstGeom prst="rect">
            <a:avLst/>
          </a:prstGeom>
        </p:spPr>
        <p:txBody>
          <a:bodyPr lIns="0" tIns="0" rIns="0" bIns="0" rtlCol="0" anchor="t">
            <a:spAutoFit/>
          </a:bodyPr>
          <a:lstStyle/>
          <a:p>
            <a:pPr algn="ctr">
              <a:lnSpc>
                <a:spcPts val="5880"/>
              </a:lnSpc>
            </a:pPr>
            <a:r>
              <a:rPr lang="en-US" sz="4200">
                <a:solidFill>
                  <a:srgbClr val="000000"/>
                </a:solidFill>
                <a:latin typeface="ABeeZee"/>
              </a:rPr>
              <a:t>Project Model</a:t>
            </a:r>
          </a:p>
        </p:txBody>
      </p:sp>
      <p:sp>
        <p:nvSpPr>
          <p:cNvPr id="21" name="TextBox 21"/>
          <p:cNvSpPr txBox="1"/>
          <p:nvPr/>
        </p:nvSpPr>
        <p:spPr>
          <a:xfrm>
            <a:off x="8452092" y="8379323"/>
            <a:ext cx="3358908" cy="710707"/>
          </a:xfrm>
          <a:prstGeom prst="rect">
            <a:avLst/>
          </a:prstGeom>
        </p:spPr>
        <p:txBody>
          <a:bodyPr wrap="square" lIns="0" tIns="0" rIns="0" bIns="0" rtlCol="0" anchor="t">
            <a:spAutoFit/>
          </a:bodyPr>
          <a:lstStyle/>
          <a:p>
            <a:pPr algn="ctr">
              <a:lnSpc>
                <a:spcPts val="5880"/>
              </a:lnSpc>
            </a:pPr>
            <a:r>
              <a:rPr lang="en-US" sz="4200" dirty="0">
                <a:solidFill>
                  <a:srgbClr val="000000"/>
                </a:solidFill>
                <a:latin typeface="ABeeZee"/>
              </a:rPr>
              <a:t>Conclusion</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83237" y="4465219"/>
            <a:ext cx="25783492" cy="9586163"/>
          </a:xfrm>
          <a:prstGeom prst="rect">
            <a:avLst/>
          </a:prstGeom>
          <a:solidFill>
            <a:srgbClr val="000000">
              <a:alpha val="6667"/>
            </a:srgbClr>
          </a:solidFill>
        </p:spPr>
      </p:sp>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1028700" y="2926758"/>
            <a:ext cx="7727311" cy="3919136"/>
          </a:xfrm>
          <a:prstGeom prst="rect">
            <a:avLst/>
          </a:prstGeom>
        </p:spPr>
        <p:txBody>
          <a:bodyPr lIns="0" tIns="0" rIns="0" bIns="0" rtlCol="0" anchor="t">
            <a:spAutoFit/>
          </a:bodyPr>
          <a:lstStyle/>
          <a:p>
            <a:pPr>
              <a:lnSpc>
                <a:spcPts val="14898"/>
              </a:lnSpc>
            </a:pPr>
            <a:r>
              <a:rPr lang="en-US" sz="16194" spc="-955">
                <a:solidFill>
                  <a:srgbClr val="FFFFFF"/>
                </a:solidFill>
                <a:latin typeface="Montserrat Ultra-Bold"/>
              </a:rPr>
              <a:t>THANK YOU</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316029" y="384200"/>
            <a:ext cx="6365894" cy="1812184"/>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76200"/>
              <a:ext cx="2311722" cy="806586"/>
            </a:xfrm>
            <a:prstGeom prst="rect">
              <a:avLst/>
            </a:prstGeom>
          </p:spPr>
          <p:txBody>
            <a:bodyPr lIns="50800" tIns="50800" rIns="50800" bIns="50800" rtlCol="0" anchor="ctr"/>
            <a:lstStyle/>
            <a:p>
              <a:pPr algn="ctr">
                <a:lnSpc>
                  <a:spcPts val="5795"/>
                </a:lnSpc>
              </a:pPr>
              <a:r>
                <a:rPr lang="en-US" sz="4200">
                  <a:solidFill>
                    <a:srgbClr val="FFFBFB"/>
                  </a:solidFill>
                  <a:latin typeface="ABeeZee"/>
                </a:rPr>
                <a:t>Introduction</a:t>
              </a:r>
            </a:p>
          </p:txBody>
        </p:sp>
      </p:grpSp>
      <p:sp>
        <p:nvSpPr>
          <p:cNvPr id="5" name="TextBox 5"/>
          <p:cNvSpPr txBox="1"/>
          <p:nvPr/>
        </p:nvSpPr>
        <p:spPr>
          <a:xfrm>
            <a:off x="1295400" y="3009900"/>
            <a:ext cx="16230600" cy="8909234"/>
          </a:xfrm>
          <a:prstGeom prst="rect">
            <a:avLst/>
          </a:prstGeom>
        </p:spPr>
        <p:txBody>
          <a:bodyPr lIns="0" tIns="0" rIns="0" bIns="0" rtlCol="0" anchor="t">
            <a:spAutoFit/>
          </a:bodyPr>
          <a:lstStyle/>
          <a:p>
            <a:pPr marL="647702" lvl="1" indent="-323851">
              <a:lnSpc>
                <a:spcPts val="4140"/>
              </a:lnSpc>
              <a:buFont typeface="Arial"/>
              <a:buChar char="•"/>
            </a:pPr>
            <a:r>
              <a:rPr lang="en-US" sz="3000" dirty="0">
                <a:solidFill>
                  <a:srgbClr val="FFFFFF"/>
                </a:solidFill>
                <a:latin typeface="ABeeZee"/>
              </a:rPr>
              <a:t>In this report we thoroughly look into the working of a </a:t>
            </a:r>
            <a:r>
              <a:rPr lang="en-US" sz="3000" dirty="0">
                <a:solidFill>
                  <a:srgbClr val="7ED957"/>
                </a:solidFill>
                <a:latin typeface="ABeeZee"/>
              </a:rPr>
              <a:t>Automatic fire truck.</a:t>
            </a:r>
            <a:r>
              <a:rPr lang="en-US" sz="3000" dirty="0">
                <a:solidFill>
                  <a:srgbClr val="FFFFFF"/>
                </a:solidFill>
                <a:latin typeface="ABeeZee"/>
              </a:rPr>
              <a:t> </a:t>
            </a:r>
          </a:p>
          <a:p>
            <a:pPr marL="647702" lvl="1" indent="-323851">
              <a:lnSpc>
                <a:spcPts val="4140"/>
              </a:lnSpc>
              <a:buFont typeface="Arial"/>
              <a:buChar char="•"/>
            </a:pPr>
            <a:endParaRPr lang="en-US" sz="3000" dirty="0">
              <a:solidFill>
                <a:srgbClr val="FFFFFF"/>
              </a:solidFill>
              <a:latin typeface="ABeeZee"/>
            </a:endParaRPr>
          </a:p>
          <a:p>
            <a:pPr marL="647702" lvl="1" indent="-323851">
              <a:lnSpc>
                <a:spcPts val="4140"/>
              </a:lnSpc>
              <a:buFont typeface="Arial"/>
              <a:buChar char="•"/>
            </a:pPr>
            <a:r>
              <a:rPr lang="en-US" sz="2800" dirty="0">
                <a:solidFill>
                  <a:srgbClr val="FFFFFF"/>
                </a:solidFill>
                <a:latin typeface="ABeeZee"/>
              </a:rPr>
              <a:t>An automatic fire truck is designed to detect and respond to fires without human involvement, providing a rapid and efficient emergency response.</a:t>
            </a:r>
          </a:p>
          <a:p>
            <a:pPr marL="323851" lvl="1">
              <a:lnSpc>
                <a:spcPts val="4140"/>
              </a:lnSpc>
            </a:pPr>
            <a:endParaRPr lang="en-US" sz="3000" dirty="0">
              <a:solidFill>
                <a:srgbClr val="FFFFFF"/>
              </a:solidFill>
              <a:latin typeface="ABeeZee"/>
            </a:endParaRPr>
          </a:p>
          <a:p>
            <a:pPr marL="781051" lvl="1" indent="-457200">
              <a:lnSpc>
                <a:spcPts val="4140"/>
              </a:lnSpc>
              <a:buFont typeface="Arial" panose="020B0604020202020204" pitchFamily="34" charset="0"/>
              <a:buChar char="•"/>
            </a:pPr>
            <a:r>
              <a:rPr lang="en-US" sz="3000" dirty="0">
                <a:solidFill>
                  <a:srgbClr val="FFFFFF"/>
                </a:solidFill>
                <a:latin typeface="ABeeZee"/>
              </a:rPr>
              <a:t>For this we use open source hardware Arduino where our truck gets commands in the form of source code.</a:t>
            </a:r>
          </a:p>
          <a:p>
            <a:pPr>
              <a:lnSpc>
                <a:spcPts val="4140"/>
              </a:lnSpc>
            </a:pPr>
            <a:endParaRPr lang="en-US" sz="3000" dirty="0">
              <a:solidFill>
                <a:srgbClr val="FFFFFF"/>
              </a:solidFill>
              <a:latin typeface="ABeeZee"/>
            </a:endParaRPr>
          </a:p>
          <a:p>
            <a:pPr marL="647702" lvl="1" indent="-323851">
              <a:lnSpc>
                <a:spcPts val="4140"/>
              </a:lnSpc>
              <a:buFont typeface="Arial"/>
              <a:buChar char="•"/>
            </a:pPr>
            <a:r>
              <a:rPr lang="en-US" sz="3000" dirty="0">
                <a:solidFill>
                  <a:srgbClr val="FFFFFF"/>
                </a:solidFill>
                <a:latin typeface="ABeeZee"/>
              </a:rPr>
              <a:t>Whenever it detects the fire it will move towards the direction of fire and spills water on it.</a:t>
            </a:r>
          </a:p>
          <a:p>
            <a:pPr>
              <a:lnSpc>
                <a:spcPts val="4140"/>
              </a:lnSpc>
            </a:pPr>
            <a:endParaRPr lang="en-US" sz="3000" dirty="0">
              <a:solidFill>
                <a:srgbClr val="FFFFFF"/>
              </a:solidFill>
              <a:latin typeface="ABeeZee"/>
            </a:endParaRPr>
          </a:p>
          <a:p>
            <a:pPr marL="323851" lvl="1">
              <a:lnSpc>
                <a:spcPts val="4140"/>
              </a:lnSpc>
            </a:pPr>
            <a:endParaRPr lang="en-US" sz="3000" dirty="0">
              <a:solidFill>
                <a:srgbClr val="FFFFFF"/>
              </a:solidFill>
              <a:latin typeface="ABeeZee"/>
            </a:endParaRPr>
          </a:p>
          <a:p>
            <a:pPr>
              <a:lnSpc>
                <a:spcPts val="4140"/>
              </a:lnSpc>
            </a:pPr>
            <a:endParaRPr lang="en-US" sz="3000" dirty="0">
              <a:solidFill>
                <a:srgbClr val="FFFFFF"/>
              </a:solidFill>
              <a:latin typeface="ABeeZee"/>
            </a:endParaRPr>
          </a:p>
          <a:p>
            <a:pPr>
              <a:lnSpc>
                <a:spcPts val="4140"/>
              </a:lnSpc>
            </a:pPr>
            <a:endParaRPr lang="en-US" sz="3000" dirty="0">
              <a:solidFill>
                <a:srgbClr val="FFFFFF"/>
              </a:solidFill>
              <a:latin typeface="ABeeZee"/>
            </a:endParaRPr>
          </a:p>
          <a:p>
            <a:pPr>
              <a:lnSpc>
                <a:spcPts val="4140"/>
              </a:lnSpc>
            </a:pPr>
            <a:endParaRPr lang="en-US" sz="3000" dirty="0">
              <a:solidFill>
                <a:srgbClr val="FFFFFF"/>
              </a:solidFill>
              <a:latin typeface="ABeeZee"/>
            </a:endParaRPr>
          </a:p>
          <a:p>
            <a:pPr>
              <a:lnSpc>
                <a:spcPts val="4140"/>
              </a:lnSpc>
            </a:pPr>
            <a:endParaRPr lang="en-US" sz="3000" dirty="0">
              <a:solidFill>
                <a:srgbClr val="FFFFFF"/>
              </a:solidFill>
              <a:latin typeface="ABeeZee"/>
            </a:endParaRPr>
          </a:p>
          <a:p>
            <a:pPr>
              <a:lnSpc>
                <a:spcPts val="4140"/>
              </a:lnSpc>
            </a:pPr>
            <a:endParaRPr lang="en-US" sz="3000" dirty="0">
              <a:solidFill>
                <a:srgbClr val="FFFFFF"/>
              </a:solidFill>
              <a:latin typeface="ABeeZee"/>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5424E-1B93-4A10-6AF2-722EEC887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38100"/>
            <a:ext cx="18288000" cy="10287000"/>
          </a:xfrm>
          <a:prstGeom prst="rect">
            <a:avLst/>
          </a:prstGeom>
        </p:spPr>
      </p:pic>
      <p:sp>
        <p:nvSpPr>
          <p:cNvPr id="5" name="TextBox 4">
            <a:extLst>
              <a:ext uri="{FF2B5EF4-FFF2-40B4-BE49-F238E27FC236}">
                <a16:creationId xmlns:a16="http://schemas.microsoft.com/office/drawing/2014/main" id="{CECCE8EC-D8A3-2E3D-FC9E-FE5419886F21}"/>
              </a:ext>
            </a:extLst>
          </p:cNvPr>
          <p:cNvSpPr txBox="1"/>
          <p:nvPr/>
        </p:nvSpPr>
        <p:spPr>
          <a:xfrm>
            <a:off x="5486400" y="1333500"/>
            <a:ext cx="9313332" cy="923330"/>
          </a:xfrm>
          <a:prstGeom prst="rect">
            <a:avLst/>
          </a:prstGeom>
          <a:noFill/>
        </p:spPr>
        <p:txBody>
          <a:bodyPr wrap="square">
            <a:spAutoFit/>
          </a:bodyPr>
          <a:lstStyle/>
          <a:p>
            <a:r>
              <a:rPr lang="en-IN" sz="5400" b="1" dirty="0">
                <a:solidFill>
                  <a:schemeClr val="bg1"/>
                </a:solidFill>
                <a:latin typeface="ABeeZee" panose="020B0604020202020204" charset="0"/>
              </a:rPr>
              <a:t>EQUIPMENT OVERVIEW</a:t>
            </a:r>
          </a:p>
        </p:txBody>
      </p:sp>
      <p:sp>
        <p:nvSpPr>
          <p:cNvPr id="7" name="TextBox 6">
            <a:extLst>
              <a:ext uri="{FF2B5EF4-FFF2-40B4-BE49-F238E27FC236}">
                <a16:creationId xmlns:a16="http://schemas.microsoft.com/office/drawing/2014/main" id="{8647D10E-5D70-9146-826A-309F4506CE08}"/>
              </a:ext>
            </a:extLst>
          </p:cNvPr>
          <p:cNvSpPr txBox="1"/>
          <p:nvPr/>
        </p:nvSpPr>
        <p:spPr>
          <a:xfrm>
            <a:off x="4876800" y="4914900"/>
            <a:ext cx="9457266" cy="3458767"/>
          </a:xfrm>
          <a:prstGeom prst="rect">
            <a:avLst/>
          </a:prstGeom>
          <a:noFill/>
        </p:spPr>
        <p:txBody>
          <a:bodyPr wrap="square">
            <a:spAutoFit/>
          </a:bodyPr>
          <a:lstStyle/>
          <a:p>
            <a:pPr marL="627843" lvl="1" indent="-313921">
              <a:lnSpc>
                <a:spcPts val="4013"/>
              </a:lnSpc>
              <a:buFont typeface="Arial"/>
              <a:buChar char="•"/>
            </a:pPr>
            <a:r>
              <a:rPr lang="en-US" sz="3200">
                <a:solidFill>
                  <a:srgbClr val="FFFFFF"/>
                </a:solidFill>
                <a:latin typeface="ABeeZee"/>
              </a:rPr>
              <a:t>Arduino UNO</a:t>
            </a:r>
          </a:p>
          <a:p>
            <a:pPr marL="627843" lvl="1" indent="-313921">
              <a:lnSpc>
                <a:spcPts val="4013"/>
              </a:lnSpc>
              <a:buFont typeface="Arial"/>
              <a:buChar char="•"/>
            </a:pPr>
            <a:r>
              <a:rPr lang="en-US" sz="3200">
                <a:solidFill>
                  <a:srgbClr val="FFFFFF"/>
                </a:solidFill>
                <a:latin typeface="ABeeZee"/>
              </a:rPr>
              <a:t>LC Driver</a:t>
            </a:r>
          </a:p>
          <a:p>
            <a:pPr marL="716149" lvl="1" indent="-358075">
              <a:lnSpc>
                <a:spcPts val="4577"/>
              </a:lnSpc>
              <a:buFont typeface="Arial"/>
              <a:buChar char="•"/>
            </a:pPr>
            <a:r>
              <a:rPr lang="en-US" sz="3200">
                <a:solidFill>
                  <a:srgbClr val="FFFFFF"/>
                </a:solidFill>
                <a:latin typeface="ABeeZee"/>
              </a:rPr>
              <a:t>Motor Pump</a:t>
            </a:r>
          </a:p>
          <a:p>
            <a:pPr marL="716149" lvl="1" indent="-358075">
              <a:lnSpc>
                <a:spcPts val="4577"/>
              </a:lnSpc>
              <a:buFont typeface="Arial"/>
              <a:buChar char="•"/>
            </a:pPr>
            <a:r>
              <a:rPr lang="en-US" sz="3200">
                <a:solidFill>
                  <a:srgbClr val="FFFFFF"/>
                </a:solidFill>
                <a:latin typeface="ABeeZee"/>
              </a:rPr>
              <a:t>Chassis</a:t>
            </a:r>
          </a:p>
          <a:p>
            <a:pPr marL="716149" lvl="1" indent="-358075">
              <a:lnSpc>
                <a:spcPts val="4577"/>
              </a:lnSpc>
              <a:buFont typeface="Arial"/>
              <a:buChar char="•"/>
            </a:pPr>
            <a:r>
              <a:rPr lang="en-US" sz="3200">
                <a:solidFill>
                  <a:srgbClr val="FFFFFF"/>
                </a:solidFill>
                <a:latin typeface="ABeeZee"/>
              </a:rPr>
              <a:t>Motors</a:t>
            </a:r>
          </a:p>
          <a:p>
            <a:pPr marL="755787" lvl="1" indent="-377893">
              <a:lnSpc>
                <a:spcPts val="4830"/>
              </a:lnSpc>
              <a:buFont typeface="Arial"/>
              <a:buChar char="•"/>
            </a:pPr>
            <a:r>
              <a:rPr lang="en-US" sz="3200">
                <a:solidFill>
                  <a:srgbClr val="FFFFFF"/>
                </a:solidFill>
                <a:latin typeface="ABeeZee"/>
              </a:rPr>
              <a:t>Water tank</a:t>
            </a:r>
            <a:endParaRPr lang="en-US" sz="3200" dirty="0">
              <a:solidFill>
                <a:srgbClr val="FFFFFF"/>
              </a:solidFill>
              <a:latin typeface="ABeeZee"/>
            </a:endParaRPr>
          </a:p>
        </p:txBody>
      </p:sp>
      <p:sp>
        <p:nvSpPr>
          <p:cNvPr id="9" name="TextBox 8">
            <a:extLst>
              <a:ext uri="{FF2B5EF4-FFF2-40B4-BE49-F238E27FC236}">
                <a16:creationId xmlns:a16="http://schemas.microsoft.com/office/drawing/2014/main" id="{71693175-B85B-11A2-5C76-5C5576B0506C}"/>
              </a:ext>
            </a:extLst>
          </p:cNvPr>
          <p:cNvSpPr txBox="1"/>
          <p:nvPr/>
        </p:nvSpPr>
        <p:spPr>
          <a:xfrm>
            <a:off x="8949268" y="4838700"/>
            <a:ext cx="9313332" cy="3074047"/>
          </a:xfrm>
          <a:prstGeom prst="rect">
            <a:avLst/>
          </a:prstGeom>
          <a:noFill/>
        </p:spPr>
        <p:txBody>
          <a:bodyPr wrap="square">
            <a:spAutoFit/>
          </a:bodyPr>
          <a:lstStyle/>
          <a:p>
            <a:pPr marL="716149" lvl="1" indent="-358075">
              <a:lnSpc>
                <a:spcPts val="4577"/>
              </a:lnSpc>
              <a:buFont typeface="Arial"/>
              <a:buChar char="•"/>
            </a:pPr>
            <a:r>
              <a:rPr lang="en-US" sz="3200" dirty="0">
                <a:solidFill>
                  <a:srgbClr val="FFFFFF"/>
                </a:solidFill>
                <a:latin typeface="ABeeZee"/>
              </a:rPr>
              <a:t>Flame Sensor</a:t>
            </a:r>
          </a:p>
          <a:p>
            <a:pPr marL="716149" lvl="1" indent="-358075">
              <a:lnSpc>
                <a:spcPts val="4577"/>
              </a:lnSpc>
              <a:buFont typeface="Arial"/>
              <a:buChar char="•"/>
            </a:pPr>
            <a:r>
              <a:rPr lang="en-US" sz="3200" dirty="0">
                <a:solidFill>
                  <a:srgbClr val="FFFFFF"/>
                </a:solidFill>
                <a:latin typeface="ABeeZee"/>
              </a:rPr>
              <a:t>Bluetooth Module</a:t>
            </a:r>
          </a:p>
          <a:p>
            <a:pPr marL="755787" lvl="1" indent="-377893">
              <a:lnSpc>
                <a:spcPts val="4830"/>
              </a:lnSpc>
              <a:buFont typeface="Arial"/>
              <a:buChar char="•"/>
            </a:pPr>
            <a:r>
              <a:rPr lang="en-US" sz="3200" dirty="0">
                <a:solidFill>
                  <a:srgbClr val="FFFFFF"/>
                </a:solidFill>
                <a:latin typeface="ABeeZee"/>
              </a:rPr>
              <a:t>Battery</a:t>
            </a:r>
          </a:p>
          <a:p>
            <a:pPr marL="755787" lvl="1" indent="-377893">
              <a:lnSpc>
                <a:spcPts val="4830"/>
              </a:lnSpc>
              <a:buFont typeface="Arial"/>
              <a:buChar char="•"/>
            </a:pPr>
            <a:r>
              <a:rPr lang="en-US" sz="3200" dirty="0">
                <a:solidFill>
                  <a:srgbClr val="FFFFFF"/>
                </a:solidFill>
                <a:latin typeface="ABeeZee"/>
              </a:rPr>
              <a:t>Jumper wires</a:t>
            </a:r>
          </a:p>
          <a:p>
            <a:pPr marL="755787" lvl="1" indent="-377893">
              <a:lnSpc>
                <a:spcPts val="4830"/>
              </a:lnSpc>
              <a:buFont typeface="Arial"/>
              <a:buChar char="•"/>
            </a:pPr>
            <a:r>
              <a:rPr lang="en-US" sz="3200" dirty="0">
                <a:solidFill>
                  <a:srgbClr val="FFFFFF"/>
                </a:solidFill>
                <a:latin typeface="ABeeZee"/>
              </a:rPr>
              <a:t>Bread Board</a:t>
            </a:r>
          </a:p>
        </p:txBody>
      </p:sp>
    </p:spTree>
    <p:extLst>
      <p:ext uri="{BB962C8B-B14F-4D97-AF65-F5344CB8AC3E}">
        <p14:creationId xmlns:p14="http://schemas.microsoft.com/office/powerpoint/2010/main" val="360202009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676400" y="-54747"/>
            <a:ext cx="2760734" cy="10341747"/>
            <a:chOff x="0" y="0"/>
            <a:chExt cx="727107" cy="2723752"/>
          </a:xfrm>
        </p:grpSpPr>
        <p:sp>
          <p:nvSpPr>
            <p:cNvPr id="3" name="Freeform 3"/>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4" name="TextBox 4"/>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1200506" y="0"/>
            <a:ext cx="7087494" cy="4820488"/>
          </a:xfrm>
          <a:custGeom>
            <a:avLst/>
            <a:gdLst/>
            <a:ahLst/>
            <a:cxnLst/>
            <a:rect l="l" t="t" r="r" b="b"/>
            <a:pathLst>
              <a:path w="7087494" h="4820488">
                <a:moveTo>
                  <a:pt x="0" y="0"/>
                </a:moveTo>
                <a:lnTo>
                  <a:pt x="7087494" y="0"/>
                </a:lnTo>
                <a:lnTo>
                  <a:pt x="7087494" y="4820488"/>
                </a:lnTo>
                <a:lnTo>
                  <a:pt x="0" y="4820488"/>
                </a:lnTo>
                <a:lnTo>
                  <a:pt x="0" y="0"/>
                </a:lnTo>
                <a:close/>
              </a:path>
            </a:pathLst>
          </a:custGeom>
          <a:blipFill>
            <a:blip r:embed="rId2"/>
            <a:stretch>
              <a:fillRect l="-4041" r="-1271" b="-1339"/>
            </a:stretch>
          </a:blipFill>
        </p:spPr>
      </p:sp>
      <p:sp>
        <p:nvSpPr>
          <p:cNvPr id="6" name="TextBox 6"/>
          <p:cNvSpPr txBox="1"/>
          <p:nvPr/>
        </p:nvSpPr>
        <p:spPr>
          <a:xfrm>
            <a:off x="2541661" y="268814"/>
            <a:ext cx="6983339" cy="1090427"/>
          </a:xfrm>
          <a:prstGeom prst="rect">
            <a:avLst/>
          </a:prstGeom>
        </p:spPr>
        <p:txBody>
          <a:bodyPr wrap="square" lIns="0" tIns="0" rIns="0" bIns="0" rtlCol="0" anchor="t">
            <a:spAutoFit/>
          </a:bodyPr>
          <a:lstStyle/>
          <a:p>
            <a:pPr algn="ctr">
              <a:lnSpc>
                <a:spcPts val="9100"/>
              </a:lnSpc>
            </a:pPr>
            <a:r>
              <a:rPr lang="en-US" sz="6500" dirty="0">
                <a:solidFill>
                  <a:srgbClr val="FFFFFF"/>
                </a:solidFill>
                <a:latin typeface="Canva Sans Bold"/>
              </a:rPr>
              <a:t>ARDUINO UN0</a:t>
            </a:r>
          </a:p>
        </p:txBody>
      </p:sp>
      <p:sp>
        <p:nvSpPr>
          <p:cNvPr id="7" name="TextBox 7"/>
          <p:cNvSpPr txBox="1"/>
          <p:nvPr/>
        </p:nvSpPr>
        <p:spPr>
          <a:xfrm>
            <a:off x="1374489" y="1803399"/>
            <a:ext cx="9669212" cy="3734933"/>
          </a:xfrm>
          <a:prstGeom prst="rect">
            <a:avLst/>
          </a:prstGeom>
        </p:spPr>
        <p:txBody>
          <a:bodyPr lIns="0" tIns="0" rIns="0" bIns="0" rtlCol="0" anchor="t">
            <a:spAutoFit/>
          </a:bodyPr>
          <a:lstStyle/>
          <a:p>
            <a:pPr marL="647702" lvl="1" indent="-323851">
              <a:lnSpc>
                <a:spcPts val="4200"/>
              </a:lnSpc>
              <a:buFont typeface="Arial"/>
              <a:buChar char="•"/>
            </a:pPr>
            <a:r>
              <a:rPr lang="en-US" sz="3000" dirty="0">
                <a:solidFill>
                  <a:srgbClr val="FFFFFF"/>
                </a:solidFill>
                <a:latin typeface="Canva Sans"/>
              </a:rPr>
              <a:t>Arduino is an open-source electronics platform that consists of both hardware and software components.</a:t>
            </a:r>
          </a:p>
          <a:p>
            <a:pPr marL="647702" lvl="1" indent="-323851">
              <a:lnSpc>
                <a:spcPts val="4200"/>
              </a:lnSpc>
              <a:buFont typeface="Arial"/>
              <a:buChar char="•"/>
            </a:pPr>
            <a:r>
              <a:rPr lang="en-US" sz="3000" dirty="0">
                <a:solidFill>
                  <a:srgbClr val="FFFFFF"/>
                </a:solidFill>
                <a:latin typeface="Canva Sans"/>
              </a:rPr>
              <a:t>It comes with digital and analog input/output pins that can be programmed to interact with various electronic components such as sensors, motors, and displays.</a:t>
            </a:r>
          </a:p>
        </p:txBody>
      </p:sp>
      <p:sp>
        <p:nvSpPr>
          <p:cNvPr id="8" name="TextBox 8"/>
          <p:cNvSpPr txBox="1"/>
          <p:nvPr/>
        </p:nvSpPr>
        <p:spPr>
          <a:xfrm>
            <a:off x="1374489" y="5832474"/>
            <a:ext cx="16638664" cy="265771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Canva Sans"/>
              </a:rPr>
              <a:t>It can be programmed using the Arduino IDE (Integrated Development Environment), and it supports a variety of programming languages.</a:t>
            </a:r>
          </a:p>
          <a:p>
            <a:pPr marL="647700" lvl="1" indent="-323850">
              <a:lnSpc>
                <a:spcPts val="4200"/>
              </a:lnSpc>
              <a:buFont typeface="Arial"/>
              <a:buChar char="•"/>
            </a:pPr>
            <a:endParaRPr lang="en-US" sz="3000" dirty="0">
              <a:solidFill>
                <a:srgbClr val="FFFFFF"/>
              </a:solidFill>
              <a:latin typeface="Canva Sans"/>
            </a:endParaRPr>
          </a:p>
          <a:p>
            <a:pPr marL="647700" lvl="1" indent="-323850" algn="l">
              <a:lnSpc>
                <a:spcPts val="4200"/>
              </a:lnSpc>
              <a:buFont typeface="Arial"/>
              <a:buChar char="•"/>
            </a:pPr>
            <a:r>
              <a:rPr lang="en-US" sz="3000" dirty="0">
                <a:solidFill>
                  <a:srgbClr val="FFFFFF"/>
                </a:solidFill>
                <a:latin typeface="Canva Sans"/>
              </a:rPr>
              <a:t>This </a:t>
            </a:r>
            <a:r>
              <a:rPr lang="en-US" sz="3000" dirty="0" err="1">
                <a:solidFill>
                  <a:srgbClr val="FFFFFF"/>
                </a:solidFill>
                <a:latin typeface="Canva Sans"/>
              </a:rPr>
              <a:t>arduino</a:t>
            </a:r>
            <a:r>
              <a:rPr lang="en-US" sz="3000" dirty="0">
                <a:solidFill>
                  <a:srgbClr val="FFFFFF"/>
                </a:solidFill>
                <a:latin typeface="Canva Sans"/>
              </a:rPr>
              <a:t> uses a standard USB Type-B connector for communication with a computer.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2976813" y="0"/>
            <a:ext cx="5311187" cy="5143500"/>
          </a:xfrm>
          <a:custGeom>
            <a:avLst/>
            <a:gdLst/>
            <a:ahLst/>
            <a:cxnLst/>
            <a:rect l="l" t="t" r="r" b="b"/>
            <a:pathLst>
              <a:path w="5311187" h="5143500">
                <a:moveTo>
                  <a:pt x="0" y="0"/>
                </a:moveTo>
                <a:lnTo>
                  <a:pt x="5311187" y="0"/>
                </a:lnTo>
                <a:lnTo>
                  <a:pt x="5311187" y="5143500"/>
                </a:lnTo>
                <a:lnTo>
                  <a:pt x="0" y="5143500"/>
                </a:lnTo>
                <a:lnTo>
                  <a:pt x="0" y="0"/>
                </a:lnTo>
                <a:close/>
              </a:path>
            </a:pathLst>
          </a:custGeom>
          <a:blipFill>
            <a:blip r:embed="rId2"/>
            <a:stretch>
              <a:fillRect b="-8140"/>
            </a:stretch>
          </a:blipFill>
        </p:spPr>
      </p:sp>
      <p:sp>
        <p:nvSpPr>
          <p:cNvPr id="3" name="TextBox 3"/>
          <p:cNvSpPr txBox="1"/>
          <p:nvPr/>
        </p:nvSpPr>
        <p:spPr>
          <a:xfrm>
            <a:off x="1813979" y="537527"/>
            <a:ext cx="10545166"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LC MOTOR DRIVER(L298N)</a:t>
            </a:r>
          </a:p>
        </p:txBody>
      </p:sp>
      <p:sp>
        <p:nvSpPr>
          <p:cNvPr id="4" name="TextBox 4"/>
          <p:cNvSpPr txBox="1"/>
          <p:nvPr/>
        </p:nvSpPr>
        <p:spPr>
          <a:xfrm>
            <a:off x="510431" y="2267811"/>
            <a:ext cx="11848713"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BFB"/>
                </a:solidFill>
                <a:latin typeface="Canva Sans"/>
              </a:rPr>
              <a:t>The L298N is a dual H-bridge motor driver, which means it can control two DC motors independently.</a:t>
            </a:r>
          </a:p>
          <a:p>
            <a:pPr>
              <a:lnSpc>
                <a:spcPts val="4759"/>
              </a:lnSpc>
            </a:pPr>
            <a:endParaRPr lang="en-US" sz="3399">
              <a:solidFill>
                <a:srgbClr val="FFFBFB"/>
              </a:solidFill>
              <a:latin typeface="Canva Sans"/>
            </a:endParaRPr>
          </a:p>
          <a:p>
            <a:pPr marL="734059" lvl="1" indent="-367030" algn="just">
              <a:lnSpc>
                <a:spcPts val="4759"/>
              </a:lnSpc>
              <a:buFont typeface="Arial"/>
              <a:buChar char="•"/>
            </a:pPr>
            <a:r>
              <a:rPr lang="en-US" sz="3399">
                <a:solidFill>
                  <a:srgbClr val="FFFBFB"/>
                </a:solidFill>
                <a:latin typeface="Canva Sans"/>
              </a:rPr>
              <a:t>Each H-bridge allows the motor to be driven forward or backward with the help of two control signals (input pins) for each motor.</a:t>
            </a:r>
          </a:p>
        </p:txBody>
      </p:sp>
      <p:sp>
        <p:nvSpPr>
          <p:cNvPr id="5" name="TextBox 5"/>
          <p:cNvSpPr txBox="1"/>
          <p:nvPr/>
        </p:nvSpPr>
        <p:spPr>
          <a:xfrm>
            <a:off x="498153" y="6715351"/>
            <a:ext cx="17789847" cy="1672413"/>
          </a:xfrm>
          <a:prstGeom prst="rect">
            <a:avLst/>
          </a:prstGeom>
        </p:spPr>
        <p:txBody>
          <a:bodyPr lIns="0" tIns="0" rIns="0" bIns="0" rtlCol="0" anchor="t">
            <a:spAutoFit/>
          </a:bodyPr>
          <a:lstStyle/>
          <a:p>
            <a:pPr marL="691828" lvl="1" indent="-345914" algn="just">
              <a:lnSpc>
                <a:spcPts val="4486"/>
              </a:lnSpc>
              <a:buFont typeface="Arial"/>
              <a:buChar char="•"/>
            </a:pPr>
            <a:r>
              <a:rPr lang="en-US" sz="3204">
                <a:solidFill>
                  <a:srgbClr val="FFFBFB"/>
                </a:solidFill>
                <a:latin typeface="Canva Sans"/>
              </a:rPr>
              <a:t>The L298N is a popular motor driver integrated circuit (IC) commonly used to control the direction and speed of DC motors. It is widely used in robotics and other applications where motor control is necessary.</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2364708" y="0"/>
            <a:ext cx="5923292" cy="4415274"/>
          </a:xfrm>
          <a:custGeom>
            <a:avLst/>
            <a:gdLst/>
            <a:ahLst/>
            <a:cxnLst/>
            <a:rect l="l" t="t" r="r" b="b"/>
            <a:pathLst>
              <a:path w="5923292" h="4415274">
                <a:moveTo>
                  <a:pt x="0" y="0"/>
                </a:moveTo>
                <a:lnTo>
                  <a:pt x="5923292" y="0"/>
                </a:lnTo>
                <a:lnTo>
                  <a:pt x="5923292" y="4415274"/>
                </a:lnTo>
                <a:lnTo>
                  <a:pt x="0" y="4415274"/>
                </a:lnTo>
                <a:lnTo>
                  <a:pt x="0" y="0"/>
                </a:lnTo>
                <a:close/>
              </a:path>
            </a:pathLst>
          </a:custGeom>
          <a:blipFill>
            <a:blip r:embed="rId2"/>
            <a:stretch>
              <a:fillRect t="-15179" b="-18974"/>
            </a:stretch>
          </a:blipFill>
        </p:spPr>
      </p:sp>
      <p:sp>
        <p:nvSpPr>
          <p:cNvPr id="3" name="TextBox 3"/>
          <p:cNvSpPr txBox="1"/>
          <p:nvPr/>
        </p:nvSpPr>
        <p:spPr>
          <a:xfrm>
            <a:off x="785279" y="673860"/>
            <a:ext cx="10871614" cy="1226821"/>
          </a:xfrm>
          <a:prstGeom prst="rect">
            <a:avLst/>
          </a:prstGeom>
        </p:spPr>
        <p:txBody>
          <a:bodyPr lIns="0" tIns="0" rIns="0" bIns="0" rtlCol="0" anchor="t">
            <a:spAutoFit/>
          </a:bodyPr>
          <a:lstStyle/>
          <a:p>
            <a:pPr algn="ctr">
              <a:lnSpc>
                <a:spcPts val="10079"/>
              </a:lnSpc>
            </a:pPr>
            <a:r>
              <a:rPr lang="en-US" sz="7199">
                <a:solidFill>
                  <a:srgbClr val="FFFBFB"/>
                </a:solidFill>
                <a:latin typeface="Canva Sans Bold"/>
              </a:rPr>
              <a:t>BLUETOOTH MODULE</a:t>
            </a:r>
          </a:p>
        </p:txBody>
      </p:sp>
      <p:sp>
        <p:nvSpPr>
          <p:cNvPr id="4" name="TextBox 4"/>
          <p:cNvSpPr txBox="1"/>
          <p:nvPr/>
        </p:nvSpPr>
        <p:spPr>
          <a:xfrm>
            <a:off x="392639" y="2572866"/>
            <a:ext cx="11656892" cy="2233914"/>
          </a:xfrm>
          <a:prstGeom prst="rect">
            <a:avLst/>
          </a:prstGeom>
        </p:spPr>
        <p:txBody>
          <a:bodyPr lIns="0" tIns="0" rIns="0" bIns="0" rtlCol="0" anchor="t">
            <a:spAutoFit/>
          </a:bodyPr>
          <a:lstStyle/>
          <a:p>
            <a:pPr marL="685618" lvl="1" indent="-342809" algn="just">
              <a:lnSpc>
                <a:spcPts val="4445"/>
              </a:lnSpc>
              <a:buFont typeface="Arial"/>
              <a:buChar char="•"/>
            </a:pPr>
            <a:r>
              <a:rPr lang="en-US" sz="3175">
                <a:solidFill>
                  <a:srgbClr val="FFFBFB"/>
                </a:solidFill>
                <a:latin typeface="Canva Sans"/>
              </a:rPr>
              <a:t>A Bluetooth module is a hardware component that enables wireless communication between electronic devices over short distances.</a:t>
            </a:r>
          </a:p>
          <a:p>
            <a:pPr algn="just">
              <a:lnSpc>
                <a:spcPts val="4445"/>
              </a:lnSpc>
            </a:pPr>
            <a:endParaRPr lang="en-US" sz="3175">
              <a:solidFill>
                <a:srgbClr val="FFFBFB"/>
              </a:solidFill>
              <a:latin typeface="Canva Sans"/>
            </a:endParaRPr>
          </a:p>
        </p:txBody>
      </p:sp>
      <p:sp>
        <p:nvSpPr>
          <p:cNvPr id="5" name="TextBox 5"/>
          <p:cNvSpPr txBox="1"/>
          <p:nvPr/>
        </p:nvSpPr>
        <p:spPr>
          <a:xfrm>
            <a:off x="392639" y="5076825"/>
            <a:ext cx="17424193"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BFB"/>
                </a:solidFill>
                <a:latin typeface="Canva Sans"/>
              </a:rPr>
              <a:t>These modules are commonly used in various applications, including wireless communication between electronic devices, IoT (Internet of Things) projects, robotics, and more. </a:t>
            </a:r>
          </a:p>
          <a:p>
            <a:pPr>
              <a:lnSpc>
                <a:spcPts val="4759"/>
              </a:lnSpc>
            </a:pPr>
            <a:endParaRPr lang="en-US" sz="3399">
              <a:solidFill>
                <a:srgbClr val="FFFBFB"/>
              </a:solidFill>
              <a:latin typeface="Canva Sans"/>
            </a:endParaRPr>
          </a:p>
          <a:p>
            <a:pPr marL="734059" lvl="1" indent="-367030" algn="just">
              <a:lnSpc>
                <a:spcPts val="4759"/>
              </a:lnSpc>
              <a:buFont typeface="Arial"/>
              <a:buChar char="•"/>
            </a:pPr>
            <a:r>
              <a:rPr lang="en-US" sz="3399">
                <a:solidFill>
                  <a:srgbClr val="FFFBFB"/>
                </a:solidFill>
                <a:latin typeface="Canva Sans"/>
              </a:rPr>
              <a:t>Bluetooth devices typically use a process called "pairing" to establish a secure connection. During pairing, devices exchange encryption keys to ensure that the data transmitted between them remains confidential and protected against unauthorized access.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1143656" y="632777"/>
            <a:ext cx="7144344" cy="5136956"/>
          </a:xfrm>
          <a:custGeom>
            <a:avLst/>
            <a:gdLst/>
            <a:ahLst/>
            <a:cxnLst/>
            <a:rect l="l" t="t" r="r" b="b"/>
            <a:pathLst>
              <a:path w="7144344" h="5136956">
                <a:moveTo>
                  <a:pt x="0" y="0"/>
                </a:moveTo>
                <a:lnTo>
                  <a:pt x="7144344" y="0"/>
                </a:lnTo>
                <a:lnTo>
                  <a:pt x="7144344" y="5136957"/>
                </a:lnTo>
                <a:lnTo>
                  <a:pt x="0" y="5136957"/>
                </a:lnTo>
                <a:lnTo>
                  <a:pt x="0" y="0"/>
                </a:lnTo>
                <a:close/>
              </a:path>
            </a:pathLst>
          </a:custGeom>
          <a:blipFill>
            <a:blip r:embed="rId2"/>
            <a:stretch>
              <a:fillRect r="-5495" b="-5000"/>
            </a:stretch>
          </a:blipFill>
        </p:spPr>
      </p:sp>
      <p:sp>
        <p:nvSpPr>
          <p:cNvPr id="3" name="TextBox 3"/>
          <p:cNvSpPr txBox="1"/>
          <p:nvPr/>
        </p:nvSpPr>
        <p:spPr>
          <a:xfrm>
            <a:off x="392639" y="508952"/>
            <a:ext cx="8192176" cy="1127761"/>
          </a:xfrm>
          <a:prstGeom prst="rect">
            <a:avLst/>
          </a:prstGeom>
        </p:spPr>
        <p:txBody>
          <a:bodyPr lIns="0" tIns="0" rIns="0" bIns="0" rtlCol="0" anchor="t">
            <a:spAutoFit/>
          </a:bodyPr>
          <a:lstStyle/>
          <a:p>
            <a:pPr algn="ctr">
              <a:lnSpc>
                <a:spcPts val="9239"/>
              </a:lnSpc>
            </a:pPr>
            <a:r>
              <a:rPr lang="en-US" sz="6599">
                <a:solidFill>
                  <a:srgbClr val="FFFBFB"/>
                </a:solidFill>
                <a:latin typeface="Canva Sans Bold"/>
              </a:rPr>
              <a:t>FLAME SENSOR</a:t>
            </a:r>
          </a:p>
        </p:txBody>
      </p:sp>
      <p:sp>
        <p:nvSpPr>
          <p:cNvPr id="4" name="TextBox 4"/>
          <p:cNvSpPr txBox="1"/>
          <p:nvPr/>
        </p:nvSpPr>
        <p:spPr>
          <a:xfrm>
            <a:off x="0" y="2508347"/>
            <a:ext cx="11143656" cy="3991737"/>
          </a:xfrm>
          <a:prstGeom prst="rect">
            <a:avLst/>
          </a:prstGeom>
        </p:spPr>
        <p:txBody>
          <a:bodyPr lIns="0" tIns="0" rIns="0" bIns="0" rtlCol="0" anchor="t">
            <a:spAutoFit/>
          </a:bodyPr>
          <a:lstStyle/>
          <a:p>
            <a:pPr marL="712470" lvl="1" indent="-356235">
              <a:lnSpc>
                <a:spcPts val="4554"/>
              </a:lnSpc>
              <a:buFont typeface="Arial"/>
              <a:buChar char="•"/>
            </a:pPr>
            <a:r>
              <a:rPr lang="en-US" sz="3300" dirty="0">
                <a:solidFill>
                  <a:srgbClr val="FFFFFF"/>
                </a:solidFill>
                <a:latin typeface="ABeeZee"/>
              </a:rPr>
              <a:t>A flame sensor is a device designed to detect the presence of a flame or fire. It is commonly used in various applications for fire safety and automation.</a:t>
            </a:r>
          </a:p>
          <a:p>
            <a:pPr>
              <a:lnSpc>
                <a:spcPts val="4554"/>
              </a:lnSpc>
            </a:pPr>
            <a:endParaRPr lang="en-US" sz="3300" dirty="0">
              <a:solidFill>
                <a:srgbClr val="FFFFFF"/>
              </a:solidFill>
              <a:latin typeface="ABeeZee"/>
            </a:endParaRPr>
          </a:p>
          <a:p>
            <a:pPr marL="712470" lvl="1" indent="-356235">
              <a:lnSpc>
                <a:spcPts val="4554"/>
              </a:lnSpc>
              <a:buFont typeface="Arial"/>
              <a:buChar char="•"/>
            </a:pPr>
            <a:r>
              <a:rPr lang="en-US" sz="3300" dirty="0">
                <a:solidFill>
                  <a:srgbClr val="FFFFFF"/>
                </a:solidFill>
                <a:latin typeface="ABeeZee"/>
              </a:rPr>
              <a:t> The primary function of a flame sensor is to provide feedback on the existence of a flame.</a:t>
            </a:r>
          </a:p>
          <a:p>
            <a:pPr>
              <a:lnSpc>
                <a:spcPts val="4554"/>
              </a:lnSpc>
            </a:pPr>
            <a:endParaRPr lang="en-US" sz="3300" dirty="0">
              <a:solidFill>
                <a:srgbClr val="FFFFFF"/>
              </a:solidFill>
              <a:latin typeface="ABeeZee"/>
            </a:endParaRPr>
          </a:p>
        </p:txBody>
      </p:sp>
      <p:sp>
        <p:nvSpPr>
          <p:cNvPr id="5" name="TextBox 5"/>
          <p:cNvSpPr txBox="1"/>
          <p:nvPr/>
        </p:nvSpPr>
        <p:spPr>
          <a:xfrm>
            <a:off x="0" y="6868160"/>
            <a:ext cx="17898064" cy="2424253"/>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ABeeZee"/>
              </a:rPr>
              <a:t>In case of fire a small amount of Infrared light is emitted, sensor detects this IR light and gives output signal accordingly.</a:t>
            </a:r>
          </a:p>
          <a:p>
            <a:pPr>
              <a:lnSpc>
                <a:spcPts val="4759"/>
              </a:lnSpc>
            </a:pPr>
            <a:endParaRPr lang="en-US" sz="3399" dirty="0">
              <a:solidFill>
                <a:srgbClr val="FFFFFF"/>
              </a:solidFill>
              <a:latin typeface="ABeeZee"/>
            </a:endParaRPr>
          </a:p>
          <a:p>
            <a:pPr>
              <a:lnSpc>
                <a:spcPts val="4759"/>
              </a:lnSpc>
            </a:pPr>
            <a:endParaRPr lang="en-US" sz="3399" dirty="0">
              <a:solidFill>
                <a:srgbClr val="FFFFFF"/>
              </a:solidFill>
              <a:latin typeface="ABeeZee"/>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33400" y="348996"/>
            <a:ext cx="6975317" cy="1226058"/>
          </a:xfrm>
          <a:prstGeom prst="rect">
            <a:avLst/>
          </a:prstGeom>
        </p:spPr>
        <p:txBody>
          <a:bodyPr lIns="0" tIns="0" rIns="0" bIns="0" rtlCol="0" anchor="t">
            <a:spAutoFit/>
          </a:bodyPr>
          <a:lstStyle/>
          <a:p>
            <a:pPr algn="ctr">
              <a:lnSpc>
                <a:spcPts val="9935"/>
              </a:lnSpc>
              <a:spcBef>
                <a:spcPct val="0"/>
              </a:spcBef>
            </a:pPr>
            <a:r>
              <a:rPr lang="en-US" sz="7200">
                <a:solidFill>
                  <a:srgbClr val="FFFFFF"/>
                </a:solidFill>
                <a:latin typeface="ABeeZee"/>
              </a:rPr>
              <a:t>Procedure</a:t>
            </a:r>
          </a:p>
        </p:txBody>
      </p:sp>
      <p:sp>
        <p:nvSpPr>
          <p:cNvPr id="5" name="TextBox 5"/>
          <p:cNvSpPr txBox="1"/>
          <p:nvPr/>
        </p:nvSpPr>
        <p:spPr>
          <a:xfrm>
            <a:off x="1028700" y="1802237"/>
            <a:ext cx="16230600" cy="6729727"/>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FFFFFF"/>
                </a:solidFill>
                <a:latin typeface="Canva Sans"/>
              </a:rPr>
              <a:t>Flame Sensors contains the IR receiver (photodiode) which is used to identify fires.</a:t>
            </a:r>
          </a:p>
          <a:p>
            <a:pPr>
              <a:lnSpc>
                <a:spcPts val="4759"/>
              </a:lnSpc>
            </a:pPr>
            <a:endParaRPr lang="en-US" sz="3399" dirty="0">
              <a:solidFill>
                <a:srgbClr val="FFFFFF"/>
              </a:solidFill>
              <a:latin typeface="Canva Sans"/>
            </a:endParaRPr>
          </a:p>
          <a:p>
            <a:pPr marL="734059" lvl="1" indent="-367030">
              <a:lnSpc>
                <a:spcPts val="4759"/>
              </a:lnSpc>
              <a:buFont typeface="Arial"/>
              <a:buChar char="•"/>
            </a:pPr>
            <a:r>
              <a:rPr lang="en-US" sz="3399" dirty="0">
                <a:solidFill>
                  <a:srgbClr val="FFFFFF"/>
                </a:solidFill>
                <a:latin typeface="Canva Sans"/>
              </a:rPr>
              <a:t>A tiny quantity of infrared light is released as a fire burns, and the sensor module's IR receiver will pick up this light.</a:t>
            </a:r>
          </a:p>
          <a:p>
            <a:pPr>
              <a:lnSpc>
                <a:spcPts val="4759"/>
              </a:lnSpc>
            </a:pPr>
            <a:endParaRPr lang="en-US" sz="3399" dirty="0">
              <a:solidFill>
                <a:srgbClr val="FFFFFF"/>
              </a:solidFill>
              <a:latin typeface="Canva Sans"/>
            </a:endParaRPr>
          </a:p>
          <a:p>
            <a:pPr marL="734059" lvl="1" indent="-367030">
              <a:lnSpc>
                <a:spcPts val="4759"/>
              </a:lnSpc>
              <a:buFont typeface="Arial"/>
              <a:buChar char="•"/>
            </a:pPr>
            <a:r>
              <a:rPr lang="en-US" sz="3399" dirty="0">
                <a:solidFill>
                  <a:srgbClr val="FFFFFF"/>
                </a:solidFill>
                <a:latin typeface="Canva Sans"/>
              </a:rPr>
              <a:t>If a fire is found, the output pin (DO) will indicate 0V (LOW), and if not, it will indicate 5V (HIGH).</a:t>
            </a:r>
          </a:p>
          <a:p>
            <a:pPr>
              <a:lnSpc>
                <a:spcPts val="4759"/>
              </a:lnSpc>
            </a:pPr>
            <a:endParaRPr lang="en-US" sz="3399" dirty="0">
              <a:solidFill>
                <a:srgbClr val="FFFFFF"/>
              </a:solidFill>
              <a:latin typeface="Canva Sans"/>
            </a:endParaRPr>
          </a:p>
          <a:p>
            <a:pPr marL="734059" lvl="1" indent="-367030">
              <a:lnSpc>
                <a:spcPts val="4759"/>
              </a:lnSpc>
              <a:buFont typeface="Arial"/>
              <a:buChar char="•"/>
            </a:pPr>
            <a:r>
              <a:rPr lang="en-US" sz="3399" dirty="0">
                <a:solidFill>
                  <a:srgbClr val="FFFFFF"/>
                </a:solidFill>
                <a:latin typeface="Canva Sans"/>
              </a:rPr>
              <a:t>Following the flame sensor's detection of a fire, the Arduino will instruct the LC Driver to move the truck using the source code it has been given.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TotalTime>
  <Words>975</Words>
  <Application>Microsoft Office PowerPoint</Application>
  <PresentationFormat>Custom</PresentationFormat>
  <Paragraphs>99</Paragraphs>
  <Slides>20</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ABeeZee</vt:lpstr>
      <vt:lpstr>Montserrat Ultra-Bold</vt:lpstr>
      <vt:lpstr>Arial</vt:lpstr>
      <vt:lpstr>ABeeZee Semi-Bold</vt:lpstr>
      <vt:lpstr>Canva Sans Bold</vt:lpstr>
      <vt:lpstr>Oswald Bold</vt:lpstr>
      <vt:lpstr>Now Bold</vt:lpstr>
      <vt:lpstr>DM Sans Bold</vt:lpstr>
      <vt:lpstr>Calibri</vt:lpstr>
      <vt:lpstr>Canva Sans</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AP GIRITEJA</dc:creator>
  <cp:lastModifiedBy>ABISH PUJARI GIRI TEJA</cp:lastModifiedBy>
  <cp:revision>10</cp:revision>
  <dcterms:created xsi:type="dcterms:W3CDTF">2006-08-16T00:00:00Z</dcterms:created>
  <dcterms:modified xsi:type="dcterms:W3CDTF">2023-11-24T22:52:53Z</dcterms:modified>
  <dc:identifier>DAF0hRKK0tw</dc:identifier>
</cp:coreProperties>
</file>